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1129" r:id="rId2"/>
    <p:sldId id="1130" r:id="rId3"/>
    <p:sldId id="1131" r:id="rId4"/>
    <p:sldId id="1132" r:id="rId5"/>
    <p:sldId id="1133" r:id="rId6"/>
    <p:sldId id="1134" r:id="rId7"/>
    <p:sldId id="1135" r:id="rId8"/>
    <p:sldId id="1136" r:id="rId9"/>
    <p:sldId id="1137" r:id="rId10"/>
    <p:sldId id="1138" r:id="rId11"/>
    <p:sldId id="1139" r:id="rId12"/>
    <p:sldId id="1140" r:id="rId13"/>
    <p:sldId id="1141" r:id="rId14"/>
    <p:sldId id="1142" r:id="rId15"/>
    <p:sldId id="1143" r:id="rId16"/>
    <p:sldId id="1144" r:id="rId17"/>
    <p:sldId id="1145" r:id="rId18"/>
    <p:sldId id="1146" r:id="rId19"/>
    <p:sldId id="1147" r:id="rId20"/>
    <p:sldId id="1148" r:id="rId21"/>
    <p:sldId id="1149" r:id="rId22"/>
    <p:sldId id="1150" r:id="rId23"/>
    <p:sldId id="1151" r:id="rId24"/>
    <p:sldId id="1152" r:id="rId25"/>
    <p:sldId id="1153" r:id="rId26"/>
    <p:sldId id="1154" r:id="rId27"/>
    <p:sldId id="1155" r:id="rId28"/>
    <p:sldId id="1156" r:id="rId29"/>
    <p:sldId id="1157" r:id="rId30"/>
    <p:sldId id="1158" r:id="rId31"/>
    <p:sldId id="1159" r:id="rId32"/>
    <p:sldId id="1160" r:id="rId33"/>
    <p:sldId id="1161" r:id="rId34"/>
    <p:sldId id="116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417" y="6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2DC10-BC87-4471-B69D-133B2E95094D}" type="datetimeFigureOut">
              <a:rPr lang="en-US" smtClean="0"/>
              <a:t>11/27/2019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FE41B-A6BB-44FA-AA7C-004F53476FBE}" type="slidenum">
              <a:rPr lang="en-US" smtClean="0"/>
              <a:t>‹#›</a:t>
            </a:fld>
            <a:endParaRPr lang="en-US"/>
          </a:p>
        </p:txBody>
      </p:sp>
    </p:spTree>
    <p:extLst>
      <p:ext uri="{BB962C8B-B14F-4D97-AF65-F5344CB8AC3E}">
        <p14:creationId xmlns:p14="http://schemas.microsoft.com/office/powerpoint/2010/main" val="402713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None/>
            </a:pPr>
            <a:endParaRPr lang="en-US" altLang="en-US" b="1" dirty="0"/>
          </a:p>
          <a:p>
            <a:pPr marL="169863" indent="-169863"/>
            <a:r>
              <a:rPr lang="en-US" altLang="en-US" b="1" dirty="0"/>
              <a:t>The first slides cover the core material for Child</a:t>
            </a:r>
            <a:r>
              <a:rPr lang="en-US" altLang="en-US" b="1" baseline="0" dirty="0"/>
              <a:t> and Dependent Care Credit</a:t>
            </a:r>
            <a:endParaRPr lang="en-US" altLang="en-US" b="1" dirty="0"/>
          </a:p>
          <a:p>
            <a:pPr marL="169863" indent="-169863"/>
            <a:r>
              <a:rPr lang="en-US" altLang="en-US" b="1" dirty="0"/>
              <a:t>There are many more slides than</a:t>
            </a:r>
            <a:r>
              <a:rPr lang="en-US" altLang="en-US" b="1" baseline="0" dirty="0"/>
              <a:t> are needed for Instructors to present this tax topic</a:t>
            </a:r>
          </a:p>
          <a:p>
            <a:pPr marL="169863" indent="-169863"/>
            <a:r>
              <a:rPr lang="en-US" altLang="en-US" b="1" dirty="0"/>
              <a:t>Instructors</a:t>
            </a:r>
            <a:r>
              <a:rPr lang="en-US" altLang="en-US" b="1" baseline="0" dirty="0"/>
              <a:t> should choose those slides necessary to prompt discussion depending on the experience level of their volunteers</a:t>
            </a:r>
          </a:p>
          <a:p>
            <a:pPr marL="169863" indent="-169863"/>
            <a:endParaRPr lang="en-US" altLang="en-US" b="1" baseline="0" dirty="0"/>
          </a:p>
          <a:p>
            <a:pPr marL="169863" indent="-169863"/>
            <a:r>
              <a:rPr lang="en-US" altLang="en-US" b="1" baseline="0" dirty="0"/>
              <a:t>Key Slides for new Volunteers include: 3-8, and 11-18</a:t>
            </a:r>
          </a:p>
          <a:p>
            <a:pPr marL="169863" indent="-169863"/>
            <a:r>
              <a:rPr lang="en-US" altLang="en-US" b="1" baseline="0" dirty="0"/>
              <a:t>For returning volunteers only slides 3, 10, 12, and 15-22 may be needed to prompt discussion</a:t>
            </a:r>
          </a:p>
          <a:p>
            <a:pPr marL="169863" indent="-169863"/>
            <a:r>
              <a:rPr lang="en-US" altLang="en-US" b="1" baseline="0" dirty="0"/>
              <a:t>This slide set can also be a good review resource for those certifying through self-study</a:t>
            </a:r>
          </a:p>
          <a:p>
            <a:pPr marL="169863" indent="-169863"/>
            <a:r>
              <a:rPr lang="en-US" altLang="en-US" b="1" dirty="0"/>
              <a:t>The</a:t>
            </a:r>
            <a:r>
              <a:rPr lang="en-US" altLang="en-US" b="1" baseline="0" dirty="0"/>
              <a:t> following comprehensive topic for </a:t>
            </a:r>
            <a:r>
              <a:rPr lang="en-US" altLang="en-US" b="1" dirty="0"/>
              <a:t>Child</a:t>
            </a:r>
            <a:r>
              <a:rPr lang="en-US" altLang="en-US" b="1" baseline="0" dirty="0"/>
              <a:t> and Dependent Care Credit is at the end of the presentation:</a:t>
            </a:r>
          </a:p>
          <a:p>
            <a:pPr lvl="1"/>
            <a:r>
              <a:rPr lang="en-GB" altLang="en-US" b="1" dirty="0"/>
              <a:t>Slides 29</a:t>
            </a:r>
            <a:r>
              <a:rPr lang="en-GB" altLang="en-US" b="1"/>
              <a:t>-34: </a:t>
            </a:r>
            <a:r>
              <a:rPr lang="en-GB" altLang="en-US" b="1" dirty="0"/>
              <a:t>Married Filing Separately Exception</a:t>
            </a:r>
          </a:p>
          <a:p>
            <a:pPr marL="0" indent="0">
              <a:buNone/>
            </a:pPr>
            <a:endParaRPr lang="en-US" altLang="en-US" b="1" baseline="0" dirty="0"/>
          </a:p>
          <a:p>
            <a:pPr marL="0" indent="0">
              <a:buNone/>
            </a:pPr>
            <a:endParaRPr lang="en-US" altLang="en-US" b="1" baseline="0" dirty="0"/>
          </a:p>
          <a:p>
            <a:pPr marL="0" indent="0">
              <a:buNone/>
            </a:pPr>
            <a:endParaRPr lang="en-US" altLang="en-US" b="1" dirty="0"/>
          </a:p>
          <a:p>
            <a:endParaRPr lang="en-US" altLang="en-US" dirty="0"/>
          </a:p>
        </p:txBody>
      </p:sp>
      <p:sp>
        <p:nvSpPr>
          <p:cNvPr id="2765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039098F4-5DF0-47E5-9012-B714993CEF1A}" type="slidenum">
              <a:rPr lang="en-US" altLang="en-US" sz="1500" smtClean="0"/>
              <a:pPr>
                <a:spcBef>
                  <a:spcPct val="0"/>
                </a:spcBef>
                <a:buClrTx/>
                <a:buSzTx/>
                <a:buFontTx/>
                <a:buNone/>
              </a:pPr>
              <a:t>1</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726101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200" b="1" dirty="0"/>
              <a:t>Qualifying children under 13 qualify up until their 13</a:t>
            </a:r>
            <a:r>
              <a:rPr lang="en-US" altLang="en-US" sz="1200" b="1" baseline="30000" dirty="0"/>
              <a:t>th</a:t>
            </a:r>
            <a:r>
              <a:rPr lang="en-US" altLang="en-US" sz="1200" b="1" dirty="0"/>
              <a:t> birthday – calculate partial year</a:t>
            </a:r>
            <a:br>
              <a:rPr lang="en-US" altLang="en-US" sz="1200" b="1" dirty="0"/>
            </a:br>
            <a:endParaRPr lang="en-US" altLang="en-US" sz="1200" b="1" dirty="0"/>
          </a:p>
          <a:p>
            <a:pPr marL="169863" marR="0" lvl="0" indent="-169863" algn="l" defTabSz="914400" rtl="0" eaLnBrk="1" fontAlgn="base" latinLnBrk="0" hangingPunct="1">
              <a:lnSpc>
                <a:spcPct val="100000"/>
              </a:lnSpc>
              <a:spcBef>
                <a:spcPct val="30000"/>
              </a:spcBef>
              <a:spcAft>
                <a:spcPct val="0"/>
              </a:spcAft>
              <a:buClr>
                <a:schemeClr val="accent2"/>
              </a:buClr>
              <a:buSzPct val="95000"/>
              <a:buFont typeface="Calibri" pitchFamily="34" charset="0"/>
              <a:buChar char="●"/>
              <a:tabLst/>
              <a:defRPr/>
            </a:pPr>
            <a:r>
              <a:rPr lang="en-US" altLang="en-US" sz="1200" b="1" dirty="0"/>
              <a:t>If dependent is incapable of self-care, qualify at any age. Note “Disabled” is not</a:t>
            </a:r>
            <a:r>
              <a:rPr lang="en-US" altLang="en-US" sz="1200" b="1" baseline="0" dirty="0"/>
              <a:t> enough</a:t>
            </a:r>
            <a:r>
              <a:rPr lang="en-US" altLang="en-US" sz="1200" b="1" dirty="0"/>
              <a:t> – the criteria is that the person be “incapable of self-care” so probing questions need to be asked. Many people who are disabled in some manner are still capable of self-care. </a:t>
            </a:r>
          </a:p>
          <a:p>
            <a:pPr marL="169863" marR="0" lvl="0" indent="-169863" algn="l" defTabSz="914400" rtl="0" eaLnBrk="1" fontAlgn="base" latinLnBrk="0" hangingPunct="1">
              <a:lnSpc>
                <a:spcPct val="100000"/>
              </a:lnSpc>
              <a:spcBef>
                <a:spcPct val="30000"/>
              </a:spcBef>
              <a:spcAft>
                <a:spcPct val="0"/>
              </a:spcAft>
              <a:buClr>
                <a:schemeClr val="accent2"/>
              </a:buClr>
              <a:buSzPct val="95000"/>
              <a:buFont typeface="Calibri" pitchFamily="34" charset="0"/>
              <a:buChar char="●"/>
              <a:tabLst/>
              <a:defRPr/>
            </a:pPr>
            <a:r>
              <a:rPr lang="en-US" altLang="en-US" sz="1200" b="1" dirty="0"/>
              <a:t>See</a:t>
            </a:r>
            <a:r>
              <a:rPr lang="en-US" altLang="en-US" sz="1200" b="1" baseline="0" dirty="0"/>
              <a:t> </a:t>
            </a:r>
            <a:r>
              <a:rPr lang="en-US" altLang="en-US" sz="1200" b="1" dirty="0"/>
              <a:t>definitions</a:t>
            </a:r>
            <a:r>
              <a:rPr lang="en-US" altLang="en-US" sz="1200" b="1" baseline="0" dirty="0"/>
              <a:t> for disabled and incapable of self-care on back of </a:t>
            </a:r>
            <a:r>
              <a:rPr lang="en-US" altLang="en-US" sz="1200" b="1" baseline="0" dirty="0" err="1"/>
              <a:t>trifold</a:t>
            </a:r>
            <a:br>
              <a:rPr lang="en-US" altLang="en-US" sz="1200" b="1" dirty="0"/>
            </a:br>
            <a:endParaRPr lang="en-US" altLang="en-US" sz="1200" b="1" dirty="0"/>
          </a:p>
          <a:p>
            <a:pPr eaLnBrk="1" hangingPunct="1"/>
            <a:r>
              <a:rPr lang="en-US" altLang="en-US" sz="1200" b="1" dirty="0"/>
              <a:t>See: https://www.irs.gov/instructions/i2441/ar01.html#d0e71, also Pub. 501, Exemptions, Standard Deduction, and Filing Information</a:t>
            </a:r>
          </a:p>
        </p:txBody>
      </p:sp>
      <p:sp>
        <p:nvSpPr>
          <p:cNvPr id="2970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49A48F76-D222-4337-8666-A8DAEC8A9318}" type="slidenum">
              <a:rPr lang="en-US" altLang="en-US" sz="1500" smtClean="0"/>
              <a:pPr>
                <a:spcBef>
                  <a:spcPct val="0"/>
                </a:spcBef>
                <a:buClrTx/>
                <a:buSzTx/>
                <a:buFontTx/>
                <a:buNone/>
              </a:pPr>
              <a:t>10</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403018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Day care expense includes care for kids and for adults who are incapable of self-care</a:t>
            </a:r>
          </a:p>
          <a:p>
            <a:pPr marL="0" indent="0" eaLnBrk="1" hangingPunct="1">
              <a:buNone/>
            </a:pPr>
            <a:endParaRPr lang="en-US" altLang="en-US" b="1" dirty="0"/>
          </a:p>
          <a:p>
            <a:pPr eaLnBrk="1" hangingPunct="1"/>
            <a:r>
              <a:rPr lang="en-US" altLang="en-US" b="1" dirty="0"/>
              <a:t>This person doesn’t have to be your dependent, so taxpayer may not mark the intake form correctly.</a:t>
            </a:r>
            <a:br>
              <a:rPr lang="en-US" altLang="en-US" b="1" dirty="0"/>
            </a:br>
            <a:endParaRPr lang="en-US" altLang="en-US" b="1" dirty="0"/>
          </a:p>
          <a:p>
            <a:pPr eaLnBrk="1" hangingPunct="1"/>
            <a:r>
              <a:rPr lang="en-US" altLang="en-US" b="1" dirty="0"/>
              <a:t>Ask if an</a:t>
            </a:r>
            <a:r>
              <a:rPr lang="en-US" altLang="en-US" b="1" baseline="0" dirty="0"/>
              <a:t> in-home </a:t>
            </a:r>
            <a:r>
              <a:rPr lang="en-US" altLang="en-US" b="1" dirty="0"/>
              <a:t>caregiver is taxpayer’s employee—as opposed to an independent contractor. If so, and total payments were more than $2000, then Schedule H for household employees is required, and the return is out of scope.</a:t>
            </a:r>
          </a:p>
          <a:p>
            <a:pPr eaLnBrk="1" hangingPunct="1"/>
            <a:endParaRPr lang="en-US" altLang="en-US" dirty="0"/>
          </a:p>
        </p:txBody>
      </p:sp>
      <p:sp>
        <p:nvSpPr>
          <p:cNvPr id="3072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D034A32A-011A-4854-9A94-5A5058FDFF56}" type="slidenum">
              <a:rPr lang="en-US" altLang="en-US" sz="1500" smtClean="0"/>
              <a:pPr>
                <a:spcBef>
                  <a:spcPct val="0"/>
                </a:spcBef>
                <a:buClrTx/>
                <a:buSzTx/>
                <a:buFontTx/>
                <a:buNone/>
              </a:pPr>
              <a:t>11</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356636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1A94FEE3-F855-4E1F-8C4E-6EEC4DC6FE58}" type="slidenum">
              <a:rPr lang="en-US" smtClean="0"/>
              <a:t>12</a:t>
            </a:fld>
            <a:endParaRPr lang="en-US"/>
          </a:p>
        </p:txBody>
      </p:sp>
      <p:sp>
        <p:nvSpPr>
          <p:cNvPr id="5" name="Date Placeholder 4"/>
          <p:cNvSpPr>
            <a:spLocks noGrp="1"/>
          </p:cNvSpPr>
          <p:nvPr>
            <p:ph type="dt" idx="11"/>
          </p:nvPr>
        </p:nvSpPr>
        <p:spPr>
          <a:xfrm>
            <a:off x="3884613" y="0"/>
            <a:ext cx="2971800" cy="458788"/>
          </a:xfrm>
        </p:spPr>
        <p:txBody>
          <a:bodyPr/>
          <a:lstStyle/>
          <a:p>
            <a:fld id="{24493C03-9906-4546-AE74-1AA9511CF719}" type="datetime1">
              <a:rPr lang="en-US" smtClean="0"/>
              <a:t>11/27/2019</a:t>
            </a:fld>
            <a:endParaRPr lang="en-US"/>
          </a:p>
        </p:txBody>
      </p:sp>
    </p:spTree>
    <p:extLst>
      <p:ext uri="{BB962C8B-B14F-4D97-AF65-F5344CB8AC3E}">
        <p14:creationId xmlns:p14="http://schemas.microsoft.com/office/powerpoint/2010/main" val="3685770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Instructors can use this</a:t>
            </a:r>
            <a:r>
              <a:rPr lang="en-US" altLang="en-US" b="1" baseline="0" dirty="0"/>
              <a:t> slide to review and reinforce the information following the volunteers’ review of Pub 4012 Tab G Screening Sheet</a:t>
            </a:r>
          </a:p>
          <a:p>
            <a:pPr>
              <a:buNone/>
            </a:pPr>
            <a:endParaRPr lang="en-US" altLang="en-US" dirty="0"/>
          </a:p>
          <a:p>
            <a:r>
              <a:rPr lang="en-US" altLang="en-US" b="1" dirty="0"/>
              <a:t>If you can’t get the EIN, SSN or ITIN for the provider you cannot e-file and must complete an explanation on the back of Form 2441.</a:t>
            </a:r>
          </a:p>
          <a:p>
            <a:pPr marL="0" indent="0">
              <a:buNone/>
            </a:pPr>
            <a:endParaRPr lang="en-US" altLang="en-US" b="1" dirty="0"/>
          </a:p>
          <a:p>
            <a:r>
              <a:rPr lang="en-US" altLang="en-US" b="1" dirty="0"/>
              <a:t>If caregiver is your employee, and total payments were more than $2000, then Schedule H for household employees is required, and return is out of scope.</a:t>
            </a:r>
          </a:p>
        </p:txBody>
      </p:sp>
      <p:sp>
        <p:nvSpPr>
          <p:cNvPr id="3994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9EEDF62-0ED0-4983-AF63-8C451406190E}" type="slidenum">
              <a:rPr lang="en-US" altLang="en-US" sz="1500" smtClean="0"/>
              <a:pPr>
                <a:spcBef>
                  <a:spcPct val="0"/>
                </a:spcBef>
                <a:buClrTx/>
                <a:buSzTx/>
                <a:buFontTx/>
                <a:buNone/>
              </a:pPr>
              <a:t>13</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10984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marR="0" indent="-169863" algn="l" defTabSz="914400" rtl="0" eaLnBrk="0" fontAlgn="base" latinLnBrk="0" hangingPunct="0">
              <a:lnSpc>
                <a:spcPct val="100000"/>
              </a:lnSpc>
              <a:spcBef>
                <a:spcPct val="30000"/>
              </a:spcBef>
              <a:spcAft>
                <a:spcPct val="0"/>
              </a:spcAft>
              <a:buClr>
                <a:schemeClr val="accent2"/>
              </a:buClr>
              <a:buSzPct val="95000"/>
              <a:buFont typeface="Calibri" pitchFamily="34" charset="0"/>
              <a:buChar char="●"/>
              <a:tabLst/>
              <a:defRPr/>
            </a:pPr>
            <a:r>
              <a:rPr lang="en-US" sz="1400" b="1" dirty="0">
                <a:solidFill>
                  <a:schemeClr val="tx1"/>
                </a:solidFill>
              </a:rPr>
              <a:t>The QC/QR Tri-Fold can be a very useful tool for determining eligibility for this credit, especially in cases where the qualifying person is not straightforward</a:t>
            </a:r>
          </a:p>
          <a:p>
            <a:pPr marL="169863" marR="0" indent="-169863" algn="l" defTabSz="914400" rtl="0" eaLnBrk="0" fontAlgn="base" latinLnBrk="0" hangingPunct="0">
              <a:lnSpc>
                <a:spcPct val="100000"/>
              </a:lnSpc>
              <a:spcBef>
                <a:spcPct val="30000"/>
              </a:spcBef>
              <a:spcAft>
                <a:spcPct val="0"/>
              </a:spcAft>
              <a:buClr>
                <a:schemeClr val="accent2"/>
              </a:buClr>
              <a:buSzPct val="95000"/>
              <a:buFont typeface="Calibri" pitchFamily="34" charset="0"/>
              <a:buNone/>
              <a:tabLst/>
              <a:defRPr/>
            </a:pPr>
            <a:endParaRPr lang="en-US" sz="1400" b="1" dirty="0">
              <a:solidFill>
                <a:schemeClr val="tx1"/>
              </a:solidFill>
            </a:endParaRPr>
          </a:p>
          <a:p>
            <a:r>
              <a:rPr lang="en-US" altLang="en-US" b="1" dirty="0"/>
              <a:t>Lots of different routes to this credit </a:t>
            </a:r>
          </a:p>
          <a:p>
            <a:pPr marL="0" indent="0">
              <a:buNone/>
            </a:pPr>
            <a:endParaRPr lang="en-US" altLang="en-US" b="1" dirty="0"/>
          </a:p>
          <a:p>
            <a:r>
              <a:rPr lang="en-US" altLang="en-US" b="1" dirty="0"/>
              <a:t>It is best to have a copy of the QC/QR Tri-Fold in hand in order to follow the information in these slides.</a:t>
            </a:r>
          </a:p>
          <a:p>
            <a:endParaRPr lang="en-US" altLang="en-US" b="1" dirty="0"/>
          </a:p>
          <a:p>
            <a:endParaRPr lang="en-US" altLang="en-US" b="1" dirty="0"/>
          </a:p>
        </p:txBody>
      </p:sp>
      <p:sp>
        <p:nvSpPr>
          <p:cNvPr id="3482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C5F84216-917A-41EA-AD4D-F0638F549752}" type="slidenum">
              <a:rPr lang="en-US" altLang="en-US" sz="1500" smtClean="0"/>
              <a:pPr>
                <a:spcBef>
                  <a:spcPct val="0"/>
                </a:spcBef>
                <a:buClrTx/>
                <a:buSzTx/>
                <a:buFontTx/>
                <a:buNone/>
              </a:pPr>
              <a:t>14</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20529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0" dirty="0"/>
              <a:t>These appear on W-2 Box 10 and are included in income on Line 7 until Form 2441 is completed</a:t>
            </a:r>
            <a:br>
              <a:rPr lang="en-US" altLang="en-US" b="1" i="0" dirty="0"/>
            </a:br>
            <a:endParaRPr lang="en-US" altLang="en-US" b="1" i="0" dirty="0"/>
          </a:p>
          <a:p>
            <a:r>
              <a:rPr lang="en-US" altLang="en-US" b="1" i="0" dirty="0"/>
              <a:t>If benefits were receive</a:t>
            </a:r>
            <a:r>
              <a:rPr lang="en-US" altLang="en-US" b="1" i="0" baseline="0" dirty="0"/>
              <a:t>d that are not on Form W-2, enter the amount on TaxSlayer Form 2441 page 2</a:t>
            </a:r>
          </a:p>
          <a:p>
            <a:endParaRPr lang="en-US" altLang="en-US" b="1" i="0" baseline="0" dirty="0"/>
          </a:p>
          <a:p>
            <a:r>
              <a:rPr lang="en-US" altLang="en-US" b="1" i="0" baseline="0" dirty="0"/>
              <a:t>Amounts on Form 2441 Part II – 2(a) must not show more than the net amount of expenses paid</a:t>
            </a:r>
          </a:p>
          <a:p>
            <a:endParaRPr lang="en-US" altLang="en-US" b="1" i="0" baseline="0" dirty="0"/>
          </a:p>
          <a:p>
            <a:endParaRPr lang="en-US" altLang="en-US" b="1" i="0" dirty="0"/>
          </a:p>
        </p:txBody>
      </p:sp>
      <p:sp>
        <p:nvSpPr>
          <p:cNvPr id="3891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90D86F7C-D24B-49C6-83F2-CCF4AAC7EFD5}" type="slidenum">
              <a:rPr lang="en-US" altLang="en-US" sz="1500" smtClean="0"/>
              <a:pPr>
                <a:spcBef>
                  <a:spcPct val="0"/>
                </a:spcBef>
                <a:buClrTx/>
                <a:buSzTx/>
                <a:buFontTx/>
                <a:buNone/>
              </a:pPr>
              <a:t>15</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26140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r>
              <a:rPr lang="en-US" altLang="en-US" b="1" dirty="0"/>
              <a:t>TaxSlayer makes all calculations.</a:t>
            </a:r>
            <a:br>
              <a:rPr lang="en-US" altLang="en-US" b="1" dirty="0"/>
            </a:br>
            <a:endParaRPr lang="en-US" altLang="en-US" b="1" dirty="0"/>
          </a:p>
          <a:p>
            <a:pPr marL="169863" indent="-169863" eaLnBrk="1" hangingPunct="1"/>
            <a:r>
              <a:rPr lang="en-US" altLang="en-US" b="1" dirty="0"/>
              <a:t>If more than one</a:t>
            </a:r>
            <a:r>
              <a:rPr lang="en-US" altLang="en-US" b="1" baseline="0" dirty="0"/>
              <a:t> qualifying person, ALL $6,000 can be spent on one of the qualifying people</a:t>
            </a:r>
            <a:endParaRPr lang="en-US" altLang="en-US" b="1" dirty="0"/>
          </a:p>
        </p:txBody>
      </p:sp>
      <p:sp>
        <p:nvSpPr>
          <p:cNvPr id="41988"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2AC60FC-CCF4-456D-801E-7D60C1F1D2BA}" type="slidenum">
              <a:rPr lang="en-US" altLang="en-US" sz="1500" smtClean="0"/>
              <a:pPr>
                <a:spcBef>
                  <a:spcPct val="0"/>
                </a:spcBef>
                <a:buClrTx/>
                <a:buSzTx/>
                <a:buFontTx/>
                <a:buNone/>
              </a:pPr>
              <a:t>16</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89882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1A94FEE3-F855-4E1F-8C4E-6EEC4DC6FE58}" type="slidenum">
              <a:rPr lang="en-US" smtClean="0"/>
              <a:t>17</a:t>
            </a:fld>
            <a:endParaRPr lang="en-US"/>
          </a:p>
        </p:txBody>
      </p:sp>
      <p:sp>
        <p:nvSpPr>
          <p:cNvPr id="5" name="Date Placeholder 4"/>
          <p:cNvSpPr>
            <a:spLocks noGrp="1"/>
          </p:cNvSpPr>
          <p:nvPr>
            <p:ph type="dt" idx="11"/>
          </p:nvPr>
        </p:nvSpPr>
        <p:spPr>
          <a:xfrm>
            <a:off x="3884613" y="0"/>
            <a:ext cx="2971800" cy="458788"/>
          </a:xfrm>
        </p:spPr>
        <p:txBody>
          <a:bodyPr/>
          <a:lstStyle/>
          <a:p>
            <a:fld id="{3EE38A46-042C-4CAF-8E3B-B4373E2EAE28}" type="datetime1">
              <a:rPr lang="en-US" smtClean="0"/>
              <a:t>11/27/2019</a:t>
            </a:fld>
            <a:endParaRPr lang="en-US"/>
          </a:p>
        </p:txBody>
      </p:sp>
    </p:spTree>
    <p:extLst>
      <p:ext uri="{BB962C8B-B14F-4D97-AF65-F5344CB8AC3E}">
        <p14:creationId xmlns:p14="http://schemas.microsoft.com/office/powerpoint/2010/main" val="399081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dirty="0"/>
              <a:t>Learners</a:t>
            </a:r>
            <a:r>
              <a:rPr lang="en-US" baseline="0" dirty="0"/>
              <a:t> can find this in Pub 4012 page G-7 at the bottom of the page as a caution </a:t>
            </a:r>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6414D2B3-71C9-4621-A343-7CDB103FC26A}" type="slidenum">
              <a:rPr lang="en-US" altLang="en-US" smtClean="0"/>
              <a:pPr>
                <a:defRPr/>
              </a:pPr>
              <a:t>18</a:t>
            </a:fld>
            <a:endParaRPr lang="en-US" altLang="en-US" dirty="0"/>
          </a:p>
        </p:txBody>
      </p:sp>
    </p:spTree>
    <p:extLst>
      <p:ext uri="{BB962C8B-B14F-4D97-AF65-F5344CB8AC3E}">
        <p14:creationId xmlns:p14="http://schemas.microsoft.com/office/powerpoint/2010/main" val="3572989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r>
              <a:rPr lang="en-US" altLang="en-US" b="1" dirty="0"/>
              <a:t>If the taxpayer or spouse is a full-time student (at least 5 months)</a:t>
            </a:r>
            <a:r>
              <a:rPr lang="en-US" altLang="en-US" b="1" baseline="0" dirty="0"/>
              <a:t> </a:t>
            </a:r>
            <a:r>
              <a:rPr lang="en-US" altLang="en-US" b="1" dirty="0"/>
              <a:t>or is</a:t>
            </a:r>
            <a:r>
              <a:rPr lang="en-US" altLang="en-US" b="1" baseline="0" dirty="0"/>
              <a:t> incapable of self-care, they are deemed to have earned income of $250 for each month they are full-time student or incapable of self-care($500 if more than one qualifying person was cared for)</a:t>
            </a:r>
          </a:p>
          <a:p>
            <a:pPr marL="169863" indent="-169863" eaLnBrk="1" hangingPunct="1"/>
            <a:r>
              <a:rPr lang="en-US" altLang="en-US" b="1" baseline="0" dirty="0"/>
              <a:t>If taxpayer and spouse are full-time students or incapable of self-care, in a month, only one can have the deemed earned income</a:t>
            </a:r>
          </a:p>
          <a:p>
            <a:pPr marL="169863" indent="-169863" eaLnBrk="1" hangingPunct="1"/>
            <a:endParaRPr lang="en-US" altLang="en-US" b="1" baseline="0" dirty="0"/>
          </a:p>
          <a:p>
            <a:pPr marL="169863" indent="-169863" eaLnBrk="1" hangingPunct="1"/>
            <a:r>
              <a:rPr lang="en-US" altLang="en-US" b="1" baseline="0" dirty="0"/>
              <a:t>If the student or incapable of self-care TP or SP also worked, use the higher of the deemed amount or their actual compensation</a:t>
            </a:r>
            <a:endParaRPr lang="en-US" altLang="en-US" b="1" dirty="0"/>
          </a:p>
          <a:p>
            <a:pPr marL="0" indent="0" eaLnBrk="1" hangingPunct="1">
              <a:buFont typeface="Calibri" pitchFamily="34" charset="0"/>
              <a:buNone/>
            </a:pPr>
            <a:endParaRPr lang="en-US" altLang="en-US" b="1" dirty="0"/>
          </a:p>
        </p:txBody>
      </p:sp>
      <p:sp>
        <p:nvSpPr>
          <p:cNvPr id="41988"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2AC60FC-CCF4-456D-801E-7D60C1F1D2BA}" type="slidenum">
              <a:rPr lang="en-US" altLang="en-US" sz="1500" smtClean="0"/>
              <a:pPr>
                <a:spcBef>
                  <a:spcPct val="0"/>
                </a:spcBef>
                <a:buClrTx/>
                <a:buSzTx/>
                <a:buFontTx/>
                <a:buNone/>
              </a:pPr>
              <a:t>19</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04711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6414D2B3-71C9-4621-A343-7CDB103FC26A}" type="slidenum">
              <a:rPr lang="en-US" altLang="en-US" smtClean="0"/>
              <a:pPr>
                <a:defRPr/>
              </a:pPr>
              <a:t>2</a:t>
            </a:fld>
            <a:endParaRPr lang="en-US" altLang="en-US" dirty="0"/>
          </a:p>
        </p:txBody>
      </p:sp>
    </p:spTree>
    <p:extLst>
      <p:ext uri="{BB962C8B-B14F-4D97-AF65-F5344CB8AC3E}">
        <p14:creationId xmlns:p14="http://schemas.microsoft.com/office/powerpoint/2010/main" val="217605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Pub 503 Child and Dependent Care Expenses</a:t>
            </a:r>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6414D2B3-71C9-4621-A343-7CDB103FC26A}" type="slidenum">
              <a:rPr lang="en-US" altLang="en-US" smtClean="0"/>
              <a:pPr>
                <a:defRPr/>
              </a:pPr>
              <a:t>20</a:t>
            </a:fld>
            <a:endParaRPr lang="en-US" altLang="en-US" dirty="0"/>
          </a:p>
        </p:txBody>
      </p:sp>
    </p:spTree>
    <p:extLst>
      <p:ext uri="{BB962C8B-B14F-4D97-AF65-F5344CB8AC3E}">
        <p14:creationId xmlns:p14="http://schemas.microsoft.com/office/powerpoint/2010/main" val="1841507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1A94FEE3-F855-4E1F-8C4E-6EEC4DC6FE58}" type="slidenum">
              <a:rPr lang="en-US" smtClean="0"/>
              <a:t>21</a:t>
            </a:fld>
            <a:endParaRPr lang="en-US"/>
          </a:p>
        </p:txBody>
      </p:sp>
      <p:sp>
        <p:nvSpPr>
          <p:cNvPr id="5" name="Date Placeholder 4"/>
          <p:cNvSpPr>
            <a:spLocks noGrp="1"/>
          </p:cNvSpPr>
          <p:nvPr>
            <p:ph type="dt" idx="11"/>
          </p:nvPr>
        </p:nvSpPr>
        <p:spPr>
          <a:xfrm>
            <a:off x="3884613" y="0"/>
            <a:ext cx="2971800" cy="458788"/>
          </a:xfrm>
        </p:spPr>
        <p:txBody>
          <a:bodyPr/>
          <a:lstStyle/>
          <a:p>
            <a:fld id="{F0811037-6450-47B3-879D-96E860F8E5E0}" type="datetime1">
              <a:rPr lang="en-US" smtClean="0"/>
              <a:t>11/27/2019</a:t>
            </a:fld>
            <a:endParaRPr lang="en-US"/>
          </a:p>
        </p:txBody>
      </p:sp>
    </p:spTree>
    <p:extLst>
      <p:ext uri="{BB962C8B-B14F-4D97-AF65-F5344CB8AC3E}">
        <p14:creationId xmlns:p14="http://schemas.microsoft.com/office/powerpoint/2010/main" val="2353639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For example a spouse not capable of self-care</a:t>
            </a:r>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6414D2B3-71C9-4621-A343-7CDB103FC26A}" type="slidenum">
              <a:rPr lang="en-US" altLang="en-US" smtClean="0"/>
              <a:pPr>
                <a:defRPr/>
              </a:pPr>
              <a:t>22</a:t>
            </a:fld>
            <a:endParaRPr lang="en-US" altLang="en-US" dirty="0"/>
          </a:p>
        </p:txBody>
      </p:sp>
    </p:spTree>
    <p:extLst>
      <p:ext uri="{BB962C8B-B14F-4D97-AF65-F5344CB8AC3E}">
        <p14:creationId xmlns:p14="http://schemas.microsoft.com/office/powerpoint/2010/main" val="1802018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6414D2B3-71C9-4621-A343-7CDB103FC26A}" type="slidenum">
              <a:rPr lang="en-US" altLang="en-US" smtClean="0"/>
              <a:pPr>
                <a:defRPr/>
              </a:pPr>
              <a:t>23</a:t>
            </a:fld>
            <a:endParaRPr lang="en-US" altLang="en-US" dirty="0"/>
          </a:p>
        </p:txBody>
      </p:sp>
    </p:spTree>
    <p:extLst>
      <p:ext uri="{BB962C8B-B14F-4D97-AF65-F5344CB8AC3E}">
        <p14:creationId xmlns:p14="http://schemas.microsoft.com/office/powerpoint/2010/main" val="2575707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42950" indent="-285750">
              <a:spcBef>
                <a:spcPct val="30000"/>
              </a:spcBef>
              <a:buClr>
                <a:srgbClr val="009900"/>
              </a:buClr>
              <a:buSzPct val="70000"/>
              <a:buFont typeface="Wingdings" pitchFamily="2" charset="2"/>
              <a:buChar char="n"/>
              <a:defRPr sz="1400">
                <a:solidFill>
                  <a:schemeClr val="tx1"/>
                </a:solidFill>
                <a:latin typeface="Calibri" pitchFamily="34" charset="0"/>
              </a:defRPr>
            </a:lvl2pPr>
            <a:lvl3pPr marL="1143000" indent="-2286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66B8166-4D4E-4F8F-886E-22C168C756A8}" type="slidenum">
              <a:rPr lang="en-US" altLang="en-US" sz="1500" smtClean="0"/>
              <a:pPr>
                <a:spcBef>
                  <a:spcPct val="0"/>
                </a:spcBef>
                <a:buClrTx/>
                <a:buSzTx/>
                <a:buFontTx/>
                <a:buNone/>
              </a:pPr>
              <a:t>24</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337832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None/>
            </a:pPr>
            <a:endParaRPr lang="en-US" altLang="en-US" b="1" dirty="0"/>
          </a:p>
        </p:txBody>
      </p:sp>
      <p:sp>
        <p:nvSpPr>
          <p:cNvPr id="4608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F693C2E9-EFB4-4114-958D-62E7ABEA7873}" type="slidenum">
              <a:rPr lang="en-US" altLang="en-US" sz="1500" smtClean="0"/>
              <a:pPr>
                <a:spcBef>
                  <a:spcPct val="0"/>
                </a:spcBef>
                <a:buClrTx/>
                <a:buSzTx/>
                <a:buFontTx/>
                <a:buNone/>
              </a:pPr>
              <a:t>25</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916554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1A94FEE3-F855-4E1F-8C4E-6EEC4DC6FE58}" type="slidenum">
              <a:rPr lang="en-US" smtClean="0"/>
              <a:t>26</a:t>
            </a:fld>
            <a:endParaRPr lang="en-US"/>
          </a:p>
        </p:txBody>
      </p:sp>
      <p:sp>
        <p:nvSpPr>
          <p:cNvPr id="5" name="Date Placeholder 4"/>
          <p:cNvSpPr>
            <a:spLocks noGrp="1"/>
          </p:cNvSpPr>
          <p:nvPr>
            <p:ph type="dt" idx="11"/>
          </p:nvPr>
        </p:nvSpPr>
        <p:spPr>
          <a:xfrm>
            <a:off x="3884613" y="0"/>
            <a:ext cx="2971800" cy="458788"/>
          </a:xfrm>
        </p:spPr>
        <p:txBody>
          <a:bodyPr/>
          <a:lstStyle/>
          <a:p>
            <a:fld id="{22410191-2432-4694-9DE0-E6A634F8BBC0}" type="datetime1">
              <a:rPr lang="en-US" smtClean="0"/>
              <a:t>11/27/2019</a:t>
            </a:fld>
            <a:endParaRPr lang="en-US"/>
          </a:p>
        </p:txBody>
      </p:sp>
    </p:spTree>
    <p:extLst>
      <p:ext uri="{BB962C8B-B14F-4D97-AF65-F5344CB8AC3E}">
        <p14:creationId xmlns:p14="http://schemas.microsoft.com/office/powerpoint/2010/main" val="956662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None/>
            </a:pPr>
            <a:endParaRPr lang="en-US" altLang="en-US" b="1" dirty="0"/>
          </a:p>
        </p:txBody>
      </p:sp>
      <p:sp>
        <p:nvSpPr>
          <p:cNvPr id="4813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3C989209-AC9A-4F01-B488-769B2B6AA2FC}" type="slidenum">
              <a:rPr lang="en-US" altLang="en-US" sz="1500" smtClean="0"/>
              <a:pPr>
                <a:spcBef>
                  <a:spcPct val="0"/>
                </a:spcBef>
                <a:buClrTx/>
                <a:buSzTx/>
                <a:buFontTx/>
                <a:buNone/>
              </a:pPr>
              <a:t>27</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530589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915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A41856E2-8C04-437B-A558-33000F523DE1}" type="slidenum">
              <a:rPr lang="en-US" altLang="en-US" sz="1500" smtClean="0"/>
              <a:pPr>
                <a:spcBef>
                  <a:spcPct val="0"/>
                </a:spcBef>
                <a:buClrTx/>
                <a:buSzTx/>
                <a:buFontTx/>
                <a:buNone/>
              </a:pPr>
              <a:t>28</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480876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dirty="0"/>
              <a:t>Comprehensive topics</a:t>
            </a:r>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6414D2B3-71C9-4621-A343-7CDB103FC26A}" type="slidenum">
              <a:rPr lang="en-US" altLang="en-US" smtClean="0"/>
              <a:pPr>
                <a:defRPr/>
              </a:pPr>
              <a:t>29</a:t>
            </a:fld>
            <a:endParaRPr lang="en-US" altLang="en-US" dirty="0"/>
          </a:p>
        </p:txBody>
      </p:sp>
    </p:spTree>
    <p:extLst>
      <p:ext uri="{BB962C8B-B14F-4D97-AF65-F5344CB8AC3E}">
        <p14:creationId xmlns:p14="http://schemas.microsoft.com/office/powerpoint/2010/main" val="255408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1A94FEE3-F855-4E1F-8C4E-6EEC4DC6FE58}" type="slidenum">
              <a:rPr lang="en-US" smtClean="0"/>
              <a:t>3</a:t>
            </a:fld>
            <a:endParaRPr lang="en-US"/>
          </a:p>
        </p:txBody>
      </p:sp>
      <p:sp>
        <p:nvSpPr>
          <p:cNvPr id="5" name="Date Placeholder 4"/>
          <p:cNvSpPr>
            <a:spLocks noGrp="1"/>
          </p:cNvSpPr>
          <p:nvPr>
            <p:ph type="dt" idx="11"/>
          </p:nvPr>
        </p:nvSpPr>
        <p:spPr>
          <a:xfrm>
            <a:off x="3884613" y="0"/>
            <a:ext cx="2971800" cy="458788"/>
          </a:xfrm>
        </p:spPr>
        <p:txBody>
          <a:bodyPr/>
          <a:lstStyle/>
          <a:p>
            <a:fld id="{159C5F0F-FB01-4908-835C-2C488688476A}" type="datetime1">
              <a:rPr lang="en-US" smtClean="0"/>
              <a:t>11/27/2019</a:t>
            </a:fld>
            <a:endParaRPr lang="en-US"/>
          </a:p>
        </p:txBody>
      </p:sp>
    </p:spTree>
    <p:extLst>
      <p:ext uri="{BB962C8B-B14F-4D97-AF65-F5344CB8AC3E}">
        <p14:creationId xmlns:p14="http://schemas.microsoft.com/office/powerpoint/2010/main" val="2558678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1A94FEE3-F855-4E1F-8C4E-6EEC4DC6FE58}" type="slidenum">
              <a:rPr lang="en-US" smtClean="0"/>
              <a:t>30</a:t>
            </a:fld>
            <a:endParaRPr lang="en-US"/>
          </a:p>
        </p:txBody>
      </p:sp>
      <p:sp>
        <p:nvSpPr>
          <p:cNvPr id="5" name="Date Placeholder 4"/>
          <p:cNvSpPr>
            <a:spLocks noGrp="1"/>
          </p:cNvSpPr>
          <p:nvPr>
            <p:ph type="dt" idx="11"/>
          </p:nvPr>
        </p:nvSpPr>
        <p:spPr>
          <a:xfrm>
            <a:off x="3884613" y="0"/>
            <a:ext cx="2971800" cy="458788"/>
          </a:xfrm>
        </p:spPr>
        <p:txBody>
          <a:bodyPr/>
          <a:lstStyle/>
          <a:p>
            <a:fld id="{3EEFE99B-A31E-4B3B-B405-44EFCC0E88C7}" type="datetime1">
              <a:rPr lang="en-US" smtClean="0"/>
              <a:t>11/27/2019</a:t>
            </a:fld>
            <a:endParaRPr lang="en-US"/>
          </a:p>
        </p:txBody>
      </p:sp>
    </p:spTree>
    <p:extLst>
      <p:ext uri="{BB962C8B-B14F-4D97-AF65-F5344CB8AC3E}">
        <p14:creationId xmlns:p14="http://schemas.microsoft.com/office/powerpoint/2010/main" val="1114609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1A94FEE3-F855-4E1F-8C4E-6EEC4DC6FE58}" type="slidenum">
              <a:rPr lang="en-US" smtClean="0"/>
              <a:t>31</a:t>
            </a:fld>
            <a:endParaRPr lang="en-US"/>
          </a:p>
        </p:txBody>
      </p:sp>
      <p:sp>
        <p:nvSpPr>
          <p:cNvPr id="5" name="Date Placeholder 4"/>
          <p:cNvSpPr>
            <a:spLocks noGrp="1"/>
          </p:cNvSpPr>
          <p:nvPr>
            <p:ph type="dt" idx="11"/>
          </p:nvPr>
        </p:nvSpPr>
        <p:spPr>
          <a:xfrm>
            <a:off x="3884613" y="0"/>
            <a:ext cx="2971800" cy="458788"/>
          </a:xfrm>
        </p:spPr>
        <p:txBody>
          <a:bodyPr/>
          <a:lstStyle/>
          <a:p>
            <a:fld id="{1DD6F521-12C6-4F45-8AED-C1E49FAE19F6}" type="datetime1">
              <a:rPr lang="en-US" smtClean="0"/>
              <a:t>11/27/2019</a:t>
            </a:fld>
            <a:endParaRPr lang="en-US"/>
          </a:p>
        </p:txBody>
      </p:sp>
    </p:spTree>
    <p:extLst>
      <p:ext uri="{BB962C8B-B14F-4D97-AF65-F5344CB8AC3E}">
        <p14:creationId xmlns:p14="http://schemas.microsoft.com/office/powerpoint/2010/main" val="1320380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This screen may show in the credits menu – 2441 (when</a:t>
            </a:r>
            <a:r>
              <a:rPr lang="en-US" b="1" baseline="0" dirty="0"/>
              <a:t> already MFS) </a:t>
            </a:r>
            <a:r>
              <a:rPr lang="en-US" b="1" dirty="0"/>
              <a:t>or at basic information</a:t>
            </a:r>
            <a:r>
              <a:rPr lang="en-US" b="1" baseline="0" dirty="0"/>
              <a:t> </a:t>
            </a:r>
            <a:r>
              <a:rPr lang="en-US" b="1" dirty="0"/>
              <a:t>(when changing</a:t>
            </a:r>
            <a:r>
              <a:rPr lang="en-US" b="1" baseline="0" dirty="0"/>
              <a:t> to MFS status and already have CDC info entered)</a:t>
            </a:r>
            <a:endParaRPr 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6414D2B3-71C9-4621-A343-7CDB103FC26A}" type="slidenum">
              <a:rPr lang="en-US" altLang="en-US" smtClean="0"/>
              <a:pPr>
                <a:defRPr/>
              </a:pPr>
              <a:t>32</a:t>
            </a:fld>
            <a:endParaRPr lang="en-US" altLang="en-US" dirty="0"/>
          </a:p>
        </p:txBody>
      </p:sp>
    </p:spTree>
    <p:extLst>
      <p:ext uri="{BB962C8B-B14F-4D97-AF65-F5344CB8AC3E}">
        <p14:creationId xmlns:p14="http://schemas.microsoft.com/office/powerpoint/2010/main" val="2481591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Calibri" pitchFamily="34" charset="0"/>
              <a:buNone/>
            </a:pPr>
            <a:r>
              <a:rPr lang="en-US" altLang="en-US" b="1" baseline="0" dirty="0"/>
              <a:t>Enter Taxpayer’s earned income manually. TaxSlayer will not calculate.</a:t>
            </a:r>
          </a:p>
          <a:p>
            <a:pPr marL="0" indent="0" eaLnBrk="1" hangingPunct="1">
              <a:buFont typeface="Calibri" pitchFamily="34" charset="0"/>
              <a:buNone/>
            </a:pPr>
            <a:endParaRPr lang="en-US" altLang="en-US" dirty="0"/>
          </a:p>
        </p:txBody>
      </p:sp>
      <p:sp>
        <p:nvSpPr>
          <p:cNvPr id="41988"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2AC60FC-CCF4-456D-801E-7D60C1F1D2BA}" type="slidenum">
              <a:rPr lang="en-US" altLang="en-US" sz="1500" smtClean="0"/>
              <a:pPr>
                <a:spcBef>
                  <a:spcPct val="0"/>
                </a:spcBef>
                <a:buClrTx/>
                <a:buSzTx/>
                <a:buFontTx/>
                <a:buNone/>
              </a:pPr>
              <a:t>33</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562307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915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A41856E2-8C04-437B-A558-33000F523DE1}" type="slidenum">
              <a:rPr lang="en-US" altLang="en-US" sz="1500" smtClean="0"/>
              <a:pPr>
                <a:spcBef>
                  <a:spcPct val="0"/>
                </a:spcBef>
                <a:buClrTx/>
                <a:buSzTx/>
                <a:buFontTx/>
                <a:buNone/>
              </a:pPr>
              <a:t>34</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87542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829050"/>
          </a:xfrm>
          <a:prstGeom prst="rect">
            <a:avLst/>
          </a:prstGeom>
        </p:spPr>
        <p:txBody>
          <a:bodyPr>
            <a:noAutofit/>
          </a:bodyPr>
          <a:lstStyle/>
          <a:p>
            <a:pPr>
              <a:buNone/>
            </a:pPr>
            <a:r>
              <a:rPr lang="en-US" sz="1050" b="1" kern="1200" dirty="0">
                <a:solidFill>
                  <a:schemeClr val="tx1"/>
                </a:solidFill>
              </a:rPr>
              <a:t>Qualifying</a:t>
            </a:r>
            <a:r>
              <a:rPr lang="en-US" sz="1050" b="1" kern="1200" baseline="0" dirty="0">
                <a:solidFill>
                  <a:schemeClr val="tx1"/>
                </a:solidFill>
              </a:rPr>
              <a:t> Person:</a:t>
            </a:r>
            <a:endParaRPr lang="en-US" sz="1050" b="1" kern="1200" dirty="0">
              <a:solidFill>
                <a:schemeClr val="tx1"/>
              </a:solidFill>
            </a:endParaRPr>
          </a:p>
          <a:p>
            <a:r>
              <a:rPr lang="en-US" sz="1050" b="1" kern="1200" dirty="0">
                <a:solidFill>
                  <a:schemeClr val="tx1"/>
                </a:solidFill>
              </a:rPr>
              <a:t>A qualifying child who was under the age of 13 when the expenses were incurred and who can be claimed as a dependent, see the first caution below</a:t>
            </a:r>
          </a:p>
          <a:p>
            <a:r>
              <a:rPr lang="en-US" sz="1050" b="1" kern="1200" dirty="0">
                <a:solidFill>
                  <a:schemeClr val="tx1"/>
                </a:solidFill>
              </a:rPr>
              <a:t>Any person who was incapable of self-care whom the taxpayer can claim as a dependent or could’ve been claimed as a dependent except that the person had gross income of more than $4,150 or filed a joint return or that the taxpayer or spouse, if married filing jointly, could be claimed as a dependent on someone else’s 2018 return </a:t>
            </a:r>
          </a:p>
          <a:p>
            <a:r>
              <a:rPr lang="en-US" sz="1050" b="1" kern="1200" dirty="0">
                <a:solidFill>
                  <a:schemeClr val="tx1"/>
                </a:solidFill>
              </a:rPr>
              <a:t>A spouse who was physically or mentally incapable of self-care</a:t>
            </a:r>
          </a:p>
          <a:p>
            <a:endParaRPr lang="en-US" sz="1050" b="1" kern="1200" dirty="0">
              <a:solidFill>
                <a:schemeClr val="tx1"/>
              </a:solidFill>
            </a:endParaRPr>
          </a:p>
          <a:p>
            <a:pPr>
              <a:buNone/>
            </a:pPr>
            <a:endParaRPr lang="en-US" sz="1050" b="1" kern="1200" dirty="0">
              <a:solidFill>
                <a:schemeClr val="tx1"/>
              </a:solidFill>
            </a:endParaRPr>
          </a:p>
          <a:p>
            <a:pPr>
              <a:buNone/>
            </a:pPr>
            <a:r>
              <a:rPr lang="en-US" sz="1050" b="1" kern="1200" dirty="0">
                <a:solidFill>
                  <a:schemeClr val="tx1"/>
                </a:solidFill>
              </a:rPr>
              <a:t>Qualified</a:t>
            </a:r>
            <a:r>
              <a:rPr lang="en-US" sz="1050" b="1" kern="1200" baseline="0" dirty="0">
                <a:solidFill>
                  <a:schemeClr val="tx1"/>
                </a:solidFill>
              </a:rPr>
              <a:t> work-related expenses:</a:t>
            </a:r>
            <a:endParaRPr lang="en-US" sz="1050" b="1" kern="1200" dirty="0">
              <a:solidFill>
                <a:schemeClr val="tx1"/>
              </a:solidFill>
            </a:endParaRPr>
          </a:p>
          <a:p>
            <a:r>
              <a:rPr lang="en-US" sz="1050" b="1" kern="1200" dirty="0">
                <a:solidFill>
                  <a:schemeClr val="tx1"/>
                </a:solidFill>
              </a:rPr>
              <a:t>Expenses must be paid for the care of the qualifying person to allow the taxpayer and spouse, if married, to work or look for work</a:t>
            </a:r>
          </a:p>
          <a:p>
            <a:r>
              <a:rPr lang="en-US" sz="1050" b="1" kern="1200" dirty="0">
                <a:solidFill>
                  <a:schemeClr val="tx1"/>
                </a:solidFill>
              </a:rPr>
              <a:t>The care includes the costs of services for the qualifying person’s well-being and protection</a:t>
            </a:r>
          </a:p>
          <a:p>
            <a:r>
              <a:rPr lang="en-US" sz="1050" b="1" kern="1200" dirty="0">
                <a:solidFill>
                  <a:schemeClr val="tx1"/>
                </a:solidFill>
              </a:rPr>
              <a:t>Expenses to attend kindergarten or a higher grade aren’t an expense for care</a:t>
            </a:r>
          </a:p>
          <a:p>
            <a:r>
              <a:rPr lang="en-US" sz="1050" b="1" kern="1200" dirty="0">
                <a:solidFill>
                  <a:schemeClr val="tx1"/>
                </a:solidFill>
              </a:rPr>
              <a:t>Expenses for summer day-camp are qualifying, but those for overnight camp aren’t</a:t>
            </a:r>
          </a:p>
          <a:p>
            <a:pPr>
              <a:buNone/>
            </a:pPr>
            <a:endParaRPr lang="en-US" sz="1050"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6414D2B3-71C9-4621-A343-7CDB103FC26A}" type="slidenum">
              <a:rPr lang="en-US" altLang="en-US" smtClean="0"/>
              <a:pPr>
                <a:defRPr/>
              </a:pPr>
              <a:t>4</a:t>
            </a:fld>
            <a:endParaRPr lang="en-US" altLang="en-US" dirty="0"/>
          </a:p>
        </p:txBody>
      </p:sp>
    </p:spTree>
    <p:extLst>
      <p:ext uri="{BB962C8B-B14F-4D97-AF65-F5344CB8AC3E}">
        <p14:creationId xmlns:p14="http://schemas.microsoft.com/office/powerpoint/2010/main" val="13294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r>
              <a:rPr lang="en-US" altLang="en-US" b="1" dirty="0"/>
              <a:t>Instructors can use this</a:t>
            </a:r>
            <a:r>
              <a:rPr lang="en-US" altLang="en-US" b="1" baseline="0" dirty="0"/>
              <a:t> slide to review and reinforce the information following the volunteers’ review of Pub 4012 Tab G</a:t>
            </a:r>
          </a:p>
          <a:p>
            <a:pPr marL="169863" indent="-169863" eaLnBrk="1" hangingPunct="1"/>
            <a:endParaRPr lang="en-US" altLang="en-US" b="1" baseline="0" dirty="0"/>
          </a:p>
          <a:p>
            <a:pPr marL="169863" indent="-169863" eaLnBrk="1" hangingPunct="1"/>
            <a:r>
              <a:rPr lang="en-US" altLang="en-US" b="1" baseline="0" dirty="0"/>
              <a:t>Note there is a s</a:t>
            </a:r>
            <a:r>
              <a:rPr lang="en-US" altLang="en-US" b="1" dirty="0"/>
              <a:t>pecial section on the Form 2441 if taxpayer or spouse is incapable of self-care</a:t>
            </a:r>
            <a:r>
              <a:rPr lang="en-US" altLang="en-US" b="1" baseline="0" dirty="0"/>
              <a:t> </a:t>
            </a:r>
            <a:r>
              <a:rPr lang="en-US" altLang="en-US" b="1" dirty="0"/>
              <a:t>or a student.</a:t>
            </a:r>
          </a:p>
          <a:p>
            <a:pPr marL="169863" indent="-169863" eaLnBrk="1" hangingPunct="1"/>
            <a:endParaRPr lang="en-US" altLang="en-US" b="1" dirty="0"/>
          </a:p>
          <a:p>
            <a:pPr marL="169863" indent="-169863" eaLnBrk="1" hangingPunct="1"/>
            <a:r>
              <a:rPr lang="en-US" altLang="en-US" b="1" dirty="0"/>
              <a:t>MFS discussion is a comprehensive topic discussed at the end of this presentation. There are two rare exceptions.</a:t>
            </a:r>
            <a:endParaRPr lang="en-US" altLang="en-US" dirty="0"/>
          </a:p>
        </p:txBody>
      </p:sp>
      <p:sp>
        <p:nvSpPr>
          <p:cNvPr id="31748"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FC414301-1B38-4921-8948-983ADBE46EB1}" type="slidenum">
              <a:rPr lang="en-US" altLang="en-US" sz="1500" smtClean="0"/>
              <a:pPr>
                <a:spcBef>
                  <a:spcPct val="0"/>
                </a:spcBef>
                <a:buClrTx/>
                <a:buSzTx/>
                <a:buFontTx/>
                <a:buNone/>
              </a:pPr>
              <a:t>5</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337431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Instructors can use this</a:t>
            </a:r>
            <a:r>
              <a:rPr lang="en-US" altLang="en-US" b="1" baseline="0" dirty="0"/>
              <a:t> slide to review and reinforce the information following the volunteers’ review of Pub 4012 Tab G</a:t>
            </a:r>
            <a:br>
              <a:rPr lang="en-US" altLang="en-US" b="1" baseline="0" dirty="0"/>
            </a:br>
            <a:endParaRPr lang="en-US" altLang="en-US" b="1" baseline="0" dirty="0"/>
          </a:p>
          <a:p>
            <a:pPr eaLnBrk="1" hangingPunct="1"/>
            <a:r>
              <a:rPr lang="en-US" altLang="en-US" b="1" dirty="0"/>
              <a:t>Under age 13 at time of care—</a:t>
            </a:r>
            <a:r>
              <a:rPr lang="en-US" altLang="en-US" b="1" u="sng" dirty="0"/>
              <a:t>not based on age at end of year</a:t>
            </a:r>
          </a:p>
          <a:p>
            <a:pPr lvl="1" eaLnBrk="1" hangingPunct="1"/>
            <a:r>
              <a:rPr lang="en-US" altLang="en-US" b="1" u="none" dirty="0"/>
              <a:t>Claim expenses</a:t>
            </a:r>
            <a:r>
              <a:rPr lang="en-US" altLang="en-US" b="1" u="none" baseline="0" dirty="0"/>
              <a:t> incurred up to age 13</a:t>
            </a:r>
            <a:br>
              <a:rPr lang="en-US" altLang="en-US" b="1" u="sng" dirty="0"/>
            </a:br>
            <a:endParaRPr lang="en-US" altLang="en-US" b="1" u="sng" dirty="0"/>
          </a:p>
          <a:p>
            <a:pPr eaLnBrk="1" hangingPunct="1"/>
            <a:r>
              <a:rPr lang="en-US" altLang="en-US" b="1" dirty="0"/>
              <a:t>Incapable of self-care: cannot dress, clean, or feed themselves. Also persons who must have constant attention to prevent them from injuring themselves or others. This would definitely include young children—probably anyone under age 13</a:t>
            </a:r>
            <a:br>
              <a:rPr lang="en-US" altLang="en-US" b="1" dirty="0"/>
            </a:br>
            <a:endParaRPr lang="en-US" altLang="en-US" b="1" dirty="0"/>
          </a:p>
          <a:p>
            <a:pPr eaLnBrk="1" hangingPunct="1"/>
            <a:r>
              <a:rPr lang="en-US" altLang="en-US" b="1" dirty="0"/>
              <a:t>Can be spouse, qualifying child or qualifying relative...plus additional people</a:t>
            </a:r>
          </a:p>
          <a:p>
            <a:pPr eaLnBrk="1" hangingPunct="1">
              <a:buFont typeface="Calibri" pitchFamily="34" charset="0"/>
              <a:buNone/>
            </a:pPr>
            <a:endParaRPr lang="en-US" altLang="en-US" b="1" dirty="0"/>
          </a:p>
          <a:p>
            <a:pPr eaLnBrk="1" hangingPunct="1">
              <a:buFont typeface="Calibri" pitchFamily="34" charset="0"/>
              <a:buNone/>
            </a:pPr>
            <a:endParaRPr lang="en-US" altLang="en-US" b="1" dirty="0"/>
          </a:p>
        </p:txBody>
      </p:sp>
      <p:sp>
        <p:nvSpPr>
          <p:cNvPr id="3277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B1A0B7D2-91FE-40B2-93D7-0E3F83378DA2}" type="slidenum">
              <a:rPr lang="en-US" altLang="en-US" sz="1500" smtClean="0"/>
              <a:pPr>
                <a:spcBef>
                  <a:spcPct val="0"/>
                </a:spcBef>
                <a:buClrTx/>
                <a:buSzTx/>
                <a:buFontTx/>
                <a:buNone/>
              </a:pPr>
              <a:t>6</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370860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r>
              <a:rPr lang="en-US" altLang="en-US" b="1" dirty="0"/>
              <a:t>Note that the support test has not been waived</a:t>
            </a:r>
          </a:p>
          <a:p>
            <a:pPr marL="169863" indent="-169863" eaLnBrk="1" hangingPunct="1"/>
            <a:r>
              <a:rPr lang="en-US" altLang="en-US" b="1" dirty="0"/>
              <a:t>If you pay for care for someone who provides more than half his own support (from social security, for example), this credit is not available</a:t>
            </a:r>
          </a:p>
          <a:p>
            <a:pPr marL="169863" indent="-169863" eaLnBrk="1" hangingPunct="1"/>
            <a:endParaRPr lang="en-US" altLang="en-US" b="1" dirty="0"/>
          </a:p>
        </p:txBody>
      </p:sp>
      <p:sp>
        <p:nvSpPr>
          <p:cNvPr id="3379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F11E9D3-1B46-4FE0-854F-59C78A3608E6}" type="slidenum">
              <a:rPr lang="en-US" altLang="en-US" sz="1500" smtClean="0"/>
              <a:pPr>
                <a:spcBef>
                  <a:spcPct val="0"/>
                </a:spcBef>
                <a:buClrTx/>
                <a:buSzTx/>
                <a:buFontTx/>
                <a:buNone/>
              </a:pPr>
              <a:t>7</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440824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304800" y="4400550"/>
            <a:ext cx="6248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r>
              <a:rPr lang="en-US" altLang="en-US" sz="1100" b="1" dirty="0"/>
              <a:t>Instructors can use this</a:t>
            </a:r>
            <a:r>
              <a:rPr lang="en-US" altLang="en-US" sz="1100" b="1" baseline="0" dirty="0"/>
              <a:t> slide to review and reinforce the information following the volunteers’ review of Pub 4012 Tab G</a:t>
            </a:r>
          </a:p>
          <a:p>
            <a:pPr marL="169863" indent="-169863" eaLnBrk="1" hangingPunct="1"/>
            <a:r>
              <a:rPr lang="en-US" altLang="en-US" sz="1100" b="1" dirty="0"/>
              <a:t>Kindergarten used to be included. It was removed a few years ago</a:t>
            </a:r>
          </a:p>
          <a:p>
            <a:pPr marL="169863" indent="-169863" eaLnBrk="1" hangingPunct="1"/>
            <a:r>
              <a:rPr lang="en-US" altLang="en-US" sz="1100" b="1" dirty="0"/>
              <a:t>Some in-home care may be used as either medical expense or dependent care—not both. NO DOUBLE DIPPING!</a:t>
            </a:r>
          </a:p>
          <a:p>
            <a:pPr marL="169863" indent="-169863" eaLnBrk="1" hangingPunct="1"/>
            <a:r>
              <a:rPr lang="en-US" altLang="en-US" sz="1100" b="1" dirty="0"/>
              <a:t>Wages and employment taxes for household employee is an allowed expense; however, it is out of scope</a:t>
            </a:r>
          </a:p>
          <a:p>
            <a:pPr marL="169863" indent="-169863" eaLnBrk="1" hangingPunct="1"/>
            <a:r>
              <a:rPr lang="en-US" altLang="en-US" sz="1100" b="1" dirty="0"/>
              <a:t>Household services that are at least partly for the well-being and protection of a qualifying person are ok. [includes housekeeper, maid, or cook—but not a chauffeur or gardener]</a:t>
            </a:r>
          </a:p>
          <a:p>
            <a:pPr marL="169863" indent="-169863" eaLnBrk="1" hangingPunct="1"/>
            <a:r>
              <a:rPr lang="en-US" altLang="en-US" sz="1100" b="1" dirty="0"/>
              <a:t>From Instructions to Form 2441: </a:t>
            </a:r>
          </a:p>
          <a:p>
            <a:pPr marL="404813" lvl="1" indent="-169863"/>
            <a:r>
              <a:rPr lang="en-US" altLang="en-US" sz="1100" b="1" dirty="0"/>
              <a:t>Care includes the cost of services for the qualifying person's well-being and protection. It does not include the cost of food, lodging, education, clothing, or entertainment.</a:t>
            </a:r>
          </a:p>
          <a:p>
            <a:pPr marL="404813" lvl="1" indent="-169863"/>
            <a:r>
              <a:rPr lang="en-US" altLang="en-US" sz="1100" b="1" dirty="0"/>
              <a:t>You can include the cost of care provided outside your home for your dependent under age 13 or any other qualifying person who regularly spends at least 8 hours a day in your home. If the care was provided by a dependent care center, the center must meet all applicable state and local regulations. A dependent care center is a place that provides care for more than six persons (other than persons who live there) and receives a fee, payment, or grant for providing services for any of those persons, even if the center is not run for profit.</a:t>
            </a:r>
          </a:p>
          <a:p>
            <a:pPr marL="404813" lvl="1" indent="-169863"/>
            <a:r>
              <a:rPr lang="en-US" altLang="en-US" sz="1100" b="1" dirty="0"/>
              <a:t>You can include amounts paid for items other than the care of your child (such as food and schooling) only if the items are incidental to the care of the child and cannot be separated from the total cost. But do not include the cost of schooling for a child in kindergarten or above. You can include the cost of a day camp, even if it specializes in a particular activity, such as computers or soccer. But do not include any expenses for sending your child to an overnight camp, summer school, or a tutoring program.</a:t>
            </a:r>
          </a:p>
          <a:p>
            <a:pPr marL="404813" lvl="1" indent="-169863" eaLnBrk="1" hangingPunct="1"/>
            <a:endParaRPr lang="en-US" altLang="en-US" sz="1100" dirty="0"/>
          </a:p>
          <a:p>
            <a:pPr marL="169863" indent="-169863" eaLnBrk="1" hangingPunct="1"/>
            <a:endParaRPr lang="en-US" altLang="en-US" sz="1100" dirty="0"/>
          </a:p>
        </p:txBody>
      </p:sp>
      <p:sp>
        <p:nvSpPr>
          <p:cNvPr id="3789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DC096B1-2034-4DA7-9610-9AC3E07A8725}" type="slidenum">
              <a:rPr lang="en-US" altLang="en-US" sz="1500" smtClean="0"/>
              <a:pPr>
                <a:spcBef>
                  <a:spcPct val="0"/>
                </a:spcBef>
                <a:buClrTx/>
                <a:buSzTx/>
                <a:buFontTx/>
                <a:buNone/>
              </a:pPr>
              <a:t>8</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98048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What are hints that this credit might apply?</a:t>
            </a:r>
            <a:br>
              <a:rPr lang="en-US" altLang="en-US" b="1" dirty="0"/>
            </a:br>
            <a:endParaRPr lang="en-US" altLang="en-US" b="1" dirty="0"/>
          </a:p>
          <a:p>
            <a:pPr eaLnBrk="1" hangingPunct="1"/>
            <a:r>
              <a:rPr lang="en-US" altLang="en-US" b="1" dirty="0"/>
              <a:t>Note “Disabled” is not</a:t>
            </a:r>
            <a:r>
              <a:rPr lang="en-US" altLang="en-US" b="1" baseline="0" dirty="0"/>
              <a:t> enough</a:t>
            </a:r>
            <a:r>
              <a:rPr lang="en-US" altLang="en-US" b="1" dirty="0"/>
              <a:t> – the criteria is that the person be “incapable of self-care” so probing questions need to be asked. Many people who are disabled in some manner are still capable of self care.</a:t>
            </a:r>
          </a:p>
          <a:p>
            <a:pPr eaLnBrk="1" hangingPunct="1">
              <a:buNone/>
            </a:pPr>
            <a:endParaRPr lang="en-US" altLang="en-US" b="1" dirty="0"/>
          </a:p>
          <a:p>
            <a:pPr marL="169863" marR="0" indent="-169863" algn="l" defTabSz="914400" rtl="0" eaLnBrk="1" fontAlgn="base" latinLnBrk="0" hangingPunct="1">
              <a:lnSpc>
                <a:spcPct val="100000"/>
              </a:lnSpc>
              <a:spcBef>
                <a:spcPct val="30000"/>
              </a:spcBef>
              <a:spcAft>
                <a:spcPct val="0"/>
              </a:spcAft>
              <a:buClr>
                <a:schemeClr val="accent2"/>
              </a:buClr>
              <a:buSzPct val="95000"/>
              <a:buFont typeface="Calibri" pitchFamily="34" charset="0"/>
              <a:buChar char="●"/>
              <a:tabLst/>
              <a:defRPr/>
            </a:pPr>
            <a:r>
              <a:rPr lang="en-US" b="1" dirty="0"/>
              <a:t>Incapable of self-care: Physically or mentally not able to care for oneself. Persons who cannot dress, clean, or feed themselves because of physical or mental problems are considered not able to care for themselves. Also, persons who must have constant attention to prevent them from injuring themselves or others are considered not able to care for themselves. </a:t>
            </a:r>
          </a:p>
          <a:p>
            <a:pPr marL="169863" marR="0" indent="-169863" algn="l" defTabSz="914400" rtl="0" eaLnBrk="1" fontAlgn="base" latinLnBrk="0" hangingPunct="1">
              <a:lnSpc>
                <a:spcPct val="100000"/>
              </a:lnSpc>
              <a:spcBef>
                <a:spcPct val="30000"/>
              </a:spcBef>
              <a:spcAft>
                <a:spcPct val="0"/>
              </a:spcAft>
              <a:buClr>
                <a:schemeClr val="accent2"/>
              </a:buClr>
              <a:buSzPct val="95000"/>
              <a:buFont typeface="Calibri" pitchFamily="34" charset="0"/>
              <a:buNone/>
              <a:tabLst/>
              <a:defRPr/>
            </a:pPr>
            <a:endParaRPr lang="en-US" b="1" dirty="0"/>
          </a:p>
          <a:p>
            <a:r>
              <a:rPr lang="en-US" b="1" dirty="0"/>
              <a:t>Permanently and totally disabled: A person is permanently and totally disabled if </a:t>
            </a:r>
            <a:r>
              <a:rPr lang="en-US" b="1" u="sng" dirty="0"/>
              <a:t>both</a:t>
            </a:r>
            <a:r>
              <a:rPr lang="en-US" b="1" dirty="0"/>
              <a:t> of the following apply: </a:t>
            </a:r>
          </a:p>
          <a:p>
            <a:pPr lvl="1"/>
            <a:r>
              <a:rPr lang="en-US" b="1" dirty="0"/>
              <a:t>He or she cannot engage in any substantial gainful activity because of a physical or mental condition. </a:t>
            </a:r>
          </a:p>
          <a:p>
            <a:pPr lvl="1"/>
            <a:r>
              <a:rPr lang="en-US" b="1" dirty="0"/>
              <a:t>A doctor determines the condition has lasted or can be expected to last continuously for at least 12 months or can lead to death.</a:t>
            </a:r>
          </a:p>
          <a:p>
            <a:pPr marL="169863" marR="0" indent="-169863" algn="l" defTabSz="914400" rtl="0" eaLnBrk="1" fontAlgn="base" latinLnBrk="0" hangingPunct="1">
              <a:lnSpc>
                <a:spcPct val="100000"/>
              </a:lnSpc>
              <a:spcBef>
                <a:spcPct val="30000"/>
              </a:spcBef>
              <a:spcAft>
                <a:spcPct val="0"/>
              </a:spcAft>
              <a:buClr>
                <a:schemeClr val="accent2"/>
              </a:buClr>
              <a:buSzPct val="95000"/>
              <a:buFont typeface="Calibri" pitchFamily="34" charset="0"/>
              <a:buChar char="●"/>
              <a:tabLst/>
              <a:defRPr/>
            </a:pPr>
            <a:endParaRPr lang="en-US" b="1" dirty="0"/>
          </a:p>
          <a:p>
            <a:pPr eaLnBrk="1" hangingPunct="1">
              <a:buNone/>
            </a:pPr>
            <a:endParaRPr lang="en-US" altLang="en-US" b="1" dirty="0"/>
          </a:p>
        </p:txBody>
      </p:sp>
      <p:sp>
        <p:nvSpPr>
          <p:cNvPr id="2867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CF02A731-7B7D-4DEB-A283-5409D54BEB20}" type="slidenum">
              <a:rPr lang="en-US" altLang="en-US" sz="1500" smtClean="0"/>
              <a:pPr>
                <a:spcBef>
                  <a:spcPct val="0"/>
                </a:spcBef>
                <a:buClrTx/>
                <a:buSzTx/>
                <a:buFontTx/>
                <a:buNone/>
              </a:pPr>
              <a:t>9</a:t>
            </a:fld>
            <a:endParaRPr lang="en-US" altLang="en-US" sz="1500" dirty="0"/>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66986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9144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 name="Rectangle 6"/>
          <p:cNvSpPr/>
          <p:nvPr/>
        </p:nvSpPr>
        <p:spPr>
          <a:xfrm>
            <a:off x="2" y="1218977"/>
            <a:ext cx="6599583"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p:nvPr>
        </p:nvSpPr>
        <p:spPr>
          <a:xfrm>
            <a:off x="687377" y="3697342"/>
            <a:ext cx="5224830" cy="1112839"/>
          </a:xfrm>
          <a:prstGeom prst="rect">
            <a:avLst/>
          </a:prstGeom>
        </p:spPr>
        <p:txBody>
          <a:bodyPr anchor="ctr">
            <a:noAutofit/>
          </a:bodyPr>
          <a:lstStyle>
            <a:lvl1pPr marL="0" indent="0" algn="ctr">
              <a:spcBef>
                <a:spcPts val="0"/>
              </a:spcBef>
              <a:buNone/>
              <a:defRPr sz="1800">
                <a:solidFill>
                  <a:schemeClr val="bg1"/>
                </a:solidFill>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2" y="5056023"/>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p:cNvSpPr/>
          <p:nvPr/>
        </p:nvSpPr>
        <p:spPr>
          <a:xfrm>
            <a:off x="2" y="5056022"/>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Title 5"/>
          <p:cNvSpPr>
            <a:spLocks noGrp="1"/>
          </p:cNvSpPr>
          <p:nvPr>
            <p:ph type="title"/>
          </p:nvPr>
        </p:nvSpPr>
        <p:spPr>
          <a:xfrm>
            <a:off x="685842" y="1875512"/>
            <a:ext cx="5227900" cy="1219200"/>
          </a:xfrm>
        </p:spPr>
        <p:txBody>
          <a:bodyPr>
            <a:noAutofit/>
          </a:bodyPr>
          <a:lstStyle>
            <a:lvl1pPr algn="ctr">
              <a:defRPr sz="2475"/>
            </a:lvl1pPr>
          </a:lstStyle>
          <a:p>
            <a:r>
              <a:rPr lang="en-US"/>
              <a:t>Click to edit Master title style</a:t>
            </a:r>
            <a:endParaRPr lang="en-US" dirty="0"/>
          </a:p>
        </p:txBody>
      </p:sp>
      <p:sp>
        <p:nvSpPr>
          <p:cNvPr id="9" name="Rectangle 8"/>
          <p:cNvSpPr/>
          <p:nvPr/>
        </p:nvSpPr>
        <p:spPr>
          <a:xfrm>
            <a:off x="1" y="5080555"/>
            <a:ext cx="660196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1" name="Date Placeholder 3">
            <a:extLst>
              <a:ext uri="{FF2B5EF4-FFF2-40B4-BE49-F238E27FC236}">
                <a16:creationId xmlns:a16="http://schemas.microsoft.com/office/drawing/2014/main" id="{325D16B6-152B-4FDE-BF54-4398ECB14290}"/>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2" name="Footer Placeholder 4">
            <a:extLst>
              <a:ext uri="{FF2B5EF4-FFF2-40B4-BE49-F238E27FC236}">
                <a16:creationId xmlns:a16="http://schemas.microsoft.com/office/drawing/2014/main" id="{534A7236-1F7D-4C44-9FB2-218DB8E05CA8}"/>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3" name="Slide Number Placeholder 5">
            <a:extLst>
              <a:ext uri="{FF2B5EF4-FFF2-40B4-BE49-F238E27FC236}">
                <a16:creationId xmlns:a16="http://schemas.microsoft.com/office/drawing/2014/main" id="{50BAE30B-22A1-41E6-98B6-04A1B88E0F68}"/>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46209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6" name="Text Placeholder 5"/>
          <p:cNvSpPr>
            <a:spLocks noGrp="1"/>
          </p:cNvSpPr>
          <p:nvPr>
            <p:ph type="body" sz="quarter" idx="15"/>
          </p:nvPr>
        </p:nvSpPr>
        <p:spPr>
          <a:xfrm>
            <a:off x="962025"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4797029"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574646"/>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1535117"/>
            <a:ext cx="3497580" cy="639763"/>
          </a:xfrm>
          <a:prstGeom prst="rect">
            <a:avLst/>
          </a:prstGeom>
        </p:spPr>
        <p:txBody>
          <a:bodyPr anchor="b"/>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5" name="Text Placeholder 4"/>
          <p:cNvSpPr>
            <a:spLocks noGrp="1"/>
          </p:cNvSpPr>
          <p:nvPr>
            <p:ph type="body" sz="quarter" idx="3"/>
          </p:nvPr>
        </p:nvSpPr>
        <p:spPr>
          <a:xfrm>
            <a:off x="4806462" y="1535117"/>
            <a:ext cx="3497580" cy="639763"/>
          </a:xfrm>
          <a:prstGeom prst="rect">
            <a:avLst/>
          </a:prstGeom>
        </p:spPr>
        <p:txBody>
          <a:bodyPr anchor="b">
            <a:noAutofit/>
          </a:bodyPr>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11-27-2019 v1a</a:t>
            </a:r>
          </a:p>
        </p:txBody>
      </p:sp>
      <p:sp>
        <p:nvSpPr>
          <p:cNvPr id="8" name="Footer Placeholder 7"/>
          <p:cNvSpPr>
            <a:spLocks noGrp="1"/>
          </p:cNvSpPr>
          <p:nvPr>
            <p:ph type="ftr" sz="quarter" idx="11"/>
          </p:nvPr>
        </p:nvSpPr>
        <p:spPr/>
        <p:txBody>
          <a:bodyPr/>
          <a:lstStyle/>
          <a:p>
            <a:r>
              <a:rPr lang="en-US"/>
              <a:t>NTTC Training ala NJ – TY2019</a:t>
            </a:r>
          </a:p>
        </p:txBody>
      </p:sp>
      <p:sp>
        <p:nvSpPr>
          <p:cNvPr id="9" name="Slide Number Placeholder 8"/>
          <p:cNvSpPr>
            <a:spLocks noGrp="1"/>
          </p:cNvSpPr>
          <p:nvPr>
            <p:ph type="sldNum" sz="quarter" idx="12"/>
          </p:nvPr>
        </p:nvSpPr>
        <p:spPr/>
        <p:txBody>
          <a:bodyPr/>
          <a:lstStyle/>
          <a:p>
            <a:fld id="{F56DB09B-2E1E-48D6-BF38-233787F9BAB1}" type="slidenum">
              <a:rPr lang="en-US" smtClean="0"/>
              <a:t>‹#›</a:t>
            </a:fld>
            <a:endParaRPr lang="en-US"/>
          </a:p>
        </p:txBody>
      </p:sp>
      <p:sp>
        <p:nvSpPr>
          <p:cNvPr id="10" name="Text Placeholder 9"/>
          <p:cNvSpPr>
            <a:spLocks noGrp="1"/>
          </p:cNvSpPr>
          <p:nvPr>
            <p:ph type="body" sz="quarter" idx="13"/>
          </p:nvPr>
        </p:nvSpPr>
        <p:spPr>
          <a:xfrm>
            <a:off x="952501" y="2174878"/>
            <a:ext cx="3498056"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4806462" y="2174878"/>
            <a:ext cx="3497580"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35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959125" y="1761437"/>
            <a:ext cx="73152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958850" y="4108451"/>
            <a:ext cx="7315200" cy="1780116"/>
          </a:xfrm>
        </p:spPr>
        <p:txBody>
          <a:bodyPr/>
          <a:lstStyle/>
          <a:p>
            <a:pPr lvl="0"/>
            <a:r>
              <a:rPr lang="en-US"/>
              <a:t>Click to edit Master text styles</a:t>
            </a:r>
          </a:p>
          <a:p>
            <a:pPr lvl="1"/>
            <a:r>
              <a:rPr lang="en-US"/>
              <a:t>Second level</a:t>
            </a:r>
          </a:p>
        </p:txBody>
      </p:sp>
      <p:sp>
        <p:nvSpPr>
          <p:cNvPr id="14" name="Date Placeholder 3">
            <a:extLst>
              <a:ext uri="{FF2B5EF4-FFF2-40B4-BE49-F238E27FC236}">
                <a16:creationId xmlns:a16="http://schemas.microsoft.com/office/drawing/2014/main" id="{3FEE0182-5E6E-47B8-86E9-CC065BBEA7B7}"/>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5" name="Footer Placeholder 4">
            <a:extLst>
              <a:ext uri="{FF2B5EF4-FFF2-40B4-BE49-F238E27FC236}">
                <a16:creationId xmlns:a16="http://schemas.microsoft.com/office/drawing/2014/main" id="{D13BC5E4-D997-4149-8D6E-66A51B9900CE}"/>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6" name="Slide Number Placeholder 5">
            <a:extLst>
              <a:ext uri="{FF2B5EF4-FFF2-40B4-BE49-F238E27FC236}">
                <a16:creationId xmlns:a16="http://schemas.microsoft.com/office/drawing/2014/main" id="{FA6B5DDA-0C49-44A9-B553-0066B756A88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318440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13692094"/>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Rectangle 5"/>
          <p:cNvSpPr/>
          <p:nvPr/>
        </p:nvSpPr>
        <p:spPr>
          <a:xfrm>
            <a:off x="0" y="-17670"/>
            <a:ext cx="9144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1154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a:xfrm>
            <a:off x="974207" y="6265308"/>
            <a:ext cx="388559" cy="365125"/>
          </a:xfrm>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6" name="Rectangle 5"/>
          <p:cNvSpPr/>
          <p:nvPr/>
        </p:nvSpPr>
        <p:spPr>
          <a:xfrm>
            <a:off x="0" y="-17670"/>
            <a:ext cx="9144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7" name="Rectangle 6"/>
          <p:cNvSpPr/>
          <p:nvPr/>
        </p:nvSpPr>
        <p:spPr>
          <a:xfrm rot="16200000">
            <a:off x="-2980942" y="2962964"/>
            <a:ext cx="6876288" cy="9144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solidFill>
                <a:schemeClr val="bg1"/>
              </a:solidFill>
              <a:latin typeface="+mj-lt"/>
            </a:endParaRPr>
          </a:p>
        </p:txBody>
      </p:sp>
      <p:sp>
        <p:nvSpPr>
          <p:cNvPr id="8" name="Title Placeholder 1"/>
          <p:cNvSpPr>
            <a:spLocks noGrp="1"/>
          </p:cNvSpPr>
          <p:nvPr>
            <p:ph type="title"/>
          </p:nvPr>
        </p:nvSpPr>
        <p:spPr>
          <a:xfrm rot="16200000">
            <a:off x="-2407918" y="2421255"/>
            <a:ext cx="573024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38861" y="6132291"/>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10" name="Rectangle 9"/>
          <p:cNvSpPr/>
          <p:nvPr/>
        </p:nvSpPr>
        <p:spPr>
          <a:xfrm rot="5400000">
            <a:off x="-2493840" y="3390266"/>
            <a:ext cx="6876288" cy="59800"/>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52821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7B75-102F-4897-A41E-3DF7610E9FEC}"/>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B232B2-EE7C-4A1B-BC5F-03285CE66DE0}"/>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076F7-3D4D-454D-8424-FDAD28D9DF50}"/>
              </a:ext>
            </a:extLst>
          </p:cNvPr>
          <p:cNvSpPr>
            <a:spLocks noGrp="1"/>
          </p:cNvSpPr>
          <p:nvPr>
            <p:ph type="dt" sz="half" idx="10"/>
          </p:nvPr>
        </p:nvSpPr>
        <p:spPr/>
        <p:txBody>
          <a:bodyPr/>
          <a:lstStyle/>
          <a:p>
            <a:r>
              <a:rPr lang="en-US"/>
              <a:t>11-27-2019 v1a</a:t>
            </a:r>
          </a:p>
        </p:txBody>
      </p:sp>
      <p:sp>
        <p:nvSpPr>
          <p:cNvPr id="5" name="Footer Placeholder 4">
            <a:extLst>
              <a:ext uri="{FF2B5EF4-FFF2-40B4-BE49-F238E27FC236}">
                <a16:creationId xmlns:a16="http://schemas.microsoft.com/office/drawing/2014/main" id="{7103F955-D78F-4772-A1DE-BF38DC5282EF}"/>
              </a:ext>
            </a:extLst>
          </p:cNvPr>
          <p:cNvSpPr>
            <a:spLocks noGrp="1"/>
          </p:cNvSpPr>
          <p:nvPr>
            <p:ph type="ftr" sz="quarter" idx="11"/>
          </p:nvPr>
        </p:nvSpPr>
        <p:spPr/>
        <p:txBody>
          <a:bodyPr/>
          <a:lstStyle/>
          <a:p>
            <a:r>
              <a:rPr lang="en-US"/>
              <a:t>NTTC Training ala NJ – TY2019</a:t>
            </a:r>
          </a:p>
        </p:txBody>
      </p:sp>
      <p:sp>
        <p:nvSpPr>
          <p:cNvPr id="6" name="Slide Number Placeholder 5">
            <a:extLst>
              <a:ext uri="{FF2B5EF4-FFF2-40B4-BE49-F238E27FC236}">
                <a16:creationId xmlns:a16="http://schemas.microsoft.com/office/drawing/2014/main" id="{DE8C395E-AA13-4E51-9903-FDDCDED2F64F}"/>
              </a:ext>
            </a:extLst>
          </p:cNvPr>
          <p:cNvSpPr>
            <a:spLocks noGrp="1"/>
          </p:cNvSpPr>
          <p:nvPr>
            <p:ph type="sldNum" sz="quarter" idx="12"/>
          </p:nvPr>
        </p:nvSpPr>
        <p:spPr/>
        <p:txBody>
          <a:bodyPr/>
          <a:lstStyle/>
          <a:p>
            <a:fld id="{F56DB09B-2E1E-48D6-BF38-233787F9BAB1}" type="slidenum">
              <a:rPr lang="en-US" smtClean="0"/>
              <a:t>‹#›</a:t>
            </a:fld>
            <a:endParaRPr lang="en-US"/>
          </a:p>
        </p:txBody>
      </p:sp>
    </p:spTree>
    <p:extLst>
      <p:ext uri="{BB962C8B-B14F-4D97-AF65-F5344CB8AC3E}">
        <p14:creationId xmlns:p14="http://schemas.microsoft.com/office/powerpoint/2010/main" val="39353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458516" indent="-170260">
              <a:defRPr/>
            </a:lvl4pPr>
            <a:lvl5pPr marL="1797844" indent="-17026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73A09A5A-A9C0-4CD2-A868-78EA44F396D3}"/>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7" name="Footer Placeholder 4">
            <a:extLst>
              <a:ext uri="{FF2B5EF4-FFF2-40B4-BE49-F238E27FC236}">
                <a16:creationId xmlns:a16="http://schemas.microsoft.com/office/drawing/2014/main" id="{B0217534-7AEE-4CA5-B103-1415BD776EBA}"/>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8" name="Slide Number Placeholder 5">
            <a:extLst>
              <a:ext uri="{FF2B5EF4-FFF2-40B4-BE49-F238E27FC236}">
                <a16:creationId xmlns:a16="http://schemas.microsoft.com/office/drawing/2014/main" id="{E8D0076E-6785-4AB7-AF92-E035913FD33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219549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5" name="Footer Placeholder 4"/>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6" name="Slide Number Placeholder 5"/>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pic>
        <p:nvPicPr>
          <p:cNvPr id="7" name="Picture 6"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4" name="Text Placeholder 13"/>
          <p:cNvSpPr>
            <a:spLocks noGrp="1"/>
          </p:cNvSpPr>
          <p:nvPr>
            <p:ph type="body" idx="1"/>
          </p:nvPr>
        </p:nvSpPr>
        <p:spPr>
          <a:xfrm>
            <a:off x="959125" y="1761433"/>
            <a:ext cx="73152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9144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chemeClr val="bg1"/>
              </a:solidFill>
              <a:latin typeface="+mj-lt"/>
            </a:endParaRPr>
          </a:p>
        </p:txBody>
      </p:sp>
      <p:sp>
        <p:nvSpPr>
          <p:cNvPr id="2" name="Title Placeholder 1"/>
          <p:cNvSpPr>
            <a:spLocks noGrp="1"/>
          </p:cNvSpPr>
          <p:nvPr>
            <p:ph type="title"/>
          </p:nvPr>
        </p:nvSpPr>
        <p:spPr>
          <a:xfrm>
            <a:off x="800104" y="28835"/>
            <a:ext cx="731354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9"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2" name="Rectangle 11"/>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p:cNvSpPr/>
          <p:nvPr/>
        </p:nvSpPr>
        <p:spPr>
          <a:xfrm>
            <a:off x="0" y="1182574"/>
            <a:ext cx="9144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412009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257169" rtl="0" eaLnBrk="1" latinLnBrk="0" hangingPunct="1">
        <a:spcBef>
          <a:spcPct val="0"/>
        </a:spcBef>
        <a:buNone/>
        <a:defRPr sz="2250" b="1" kern="1200">
          <a:solidFill>
            <a:schemeClr val="bg1"/>
          </a:solidFill>
          <a:latin typeface="+mj-lt"/>
          <a:ea typeface="+mj-ea"/>
          <a:cs typeface="+mj-cs"/>
        </a:defRPr>
      </a:lvl1pPr>
    </p:titleStyle>
    <p:bodyStyle>
      <a:lvl1pPr marL="191989" indent="-191989" algn="l" defTabSz="257169" rtl="0" eaLnBrk="1" latinLnBrk="0" hangingPunct="1">
        <a:spcBef>
          <a:spcPts val="1013"/>
        </a:spcBef>
        <a:buClr>
          <a:srgbClr val="CF2124"/>
        </a:buClr>
        <a:buSzPct val="70000"/>
        <a:buFont typeface="Wingdings" panose="05000000000000000000" pitchFamily="2" charset="2"/>
        <a:buChar char=""/>
        <a:defRPr sz="1800" kern="1200">
          <a:solidFill>
            <a:schemeClr val="tx1"/>
          </a:solidFill>
          <a:latin typeface="+mn-lt"/>
          <a:ea typeface="+mn-ea"/>
          <a:cs typeface="+mn-cs"/>
        </a:defRPr>
      </a:lvl1pPr>
      <a:lvl2pPr marL="514350" indent="-190203" algn="l" defTabSz="257169" rtl="0" eaLnBrk="1" latinLnBrk="0" hangingPunct="1">
        <a:spcBef>
          <a:spcPts val="506"/>
        </a:spcBef>
        <a:buClr>
          <a:srgbClr val="CF2124"/>
        </a:buClr>
        <a:buSzPct val="110000"/>
        <a:buFont typeface="Calibri" panose="020F0502020204030204" pitchFamily="34" charset="0"/>
        <a:buChar char="─"/>
        <a:tabLst/>
        <a:defRPr sz="1575" kern="1200">
          <a:solidFill>
            <a:schemeClr val="tx1"/>
          </a:solidFill>
          <a:latin typeface="+mn-lt"/>
          <a:ea typeface="+mn-ea"/>
          <a:cs typeface="+mn-cs"/>
        </a:defRPr>
      </a:lvl2pPr>
      <a:lvl3pPr marL="803672" indent="-160735" algn="l" defTabSz="257169" rtl="0" eaLnBrk="1" latinLnBrk="0" hangingPunct="1">
        <a:spcBef>
          <a:spcPts val="338"/>
        </a:spcBef>
        <a:buClr>
          <a:srgbClr val="55493F"/>
        </a:buClr>
        <a:buSzPct val="110000"/>
        <a:buFont typeface="Arial"/>
        <a:buChar char="•"/>
        <a:tabLst/>
        <a:defRPr sz="1350" kern="1200">
          <a:solidFill>
            <a:schemeClr val="tx1"/>
          </a:solidFill>
          <a:latin typeface="+mn-lt"/>
          <a:ea typeface="+mn-ea"/>
          <a:cs typeface="+mn-cs"/>
        </a:defRPr>
      </a:lvl3pPr>
      <a:lvl4pPr marL="900090" indent="-128585" algn="l" defTabSz="257169" rtl="0" eaLnBrk="1" latinLnBrk="0" hangingPunct="1">
        <a:spcBef>
          <a:spcPct val="20000"/>
        </a:spcBef>
        <a:buFont typeface="Arial"/>
        <a:buChar char="–"/>
        <a:defRPr sz="1125" kern="1200">
          <a:solidFill>
            <a:schemeClr val="tx1"/>
          </a:solidFill>
          <a:latin typeface="+mn-lt"/>
          <a:ea typeface="+mn-ea"/>
          <a:cs typeface="+mn-cs"/>
        </a:defRPr>
      </a:lvl4pPr>
      <a:lvl5pPr marL="1157258" indent="-128585" algn="l" defTabSz="257169" rtl="0" eaLnBrk="1" latinLnBrk="0" hangingPunct="1">
        <a:spcBef>
          <a:spcPct val="20000"/>
        </a:spcBef>
        <a:buFont typeface="Arial"/>
        <a:buChar char="»"/>
        <a:defRPr sz="1125" kern="1200">
          <a:solidFill>
            <a:schemeClr val="tx1"/>
          </a:solidFill>
          <a:latin typeface="+mn-lt"/>
          <a:ea typeface="+mn-ea"/>
          <a:cs typeface="+mn-cs"/>
        </a:defRPr>
      </a:lvl5pPr>
      <a:lvl6pPr marL="1414427" indent="-128585" algn="l" defTabSz="257169"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9"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9" rtl="0" eaLnBrk="1" latinLnBrk="0" hangingPunct="1">
        <a:spcBef>
          <a:spcPct val="20000"/>
        </a:spcBef>
        <a:buFont typeface="Arial"/>
        <a:buChar char="•"/>
        <a:defRPr sz="1125" kern="1200">
          <a:solidFill>
            <a:schemeClr val="tx1"/>
          </a:solidFill>
          <a:latin typeface="+mn-lt"/>
          <a:ea typeface="+mn-ea"/>
          <a:cs typeface="+mn-cs"/>
        </a:defRPr>
      </a:lvl8pPr>
      <a:lvl9pPr marL="2185933" indent="-128585" algn="l" defTabSz="25716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9" rtl="0" eaLnBrk="1" latinLnBrk="0" hangingPunct="1">
        <a:defRPr sz="1013" kern="1200">
          <a:solidFill>
            <a:schemeClr val="tx1"/>
          </a:solidFill>
          <a:latin typeface="+mn-lt"/>
          <a:ea typeface="+mn-ea"/>
          <a:cs typeface="+mn-cs"/>
        </a:defRPr>
      </a:lvl1pPr>
      <a:lvl2pPr marL="257169" algn="l" defTabSz="257169" rtl="0" eaLnBrk="1" latinLnBrk="0" hangingPunct="1">
        <a:defRPr sz="1013" kern="1200">
          <a:solidFill>
            <a:schemeClr val="tx1"/>
          </a:solidFill>
          <a:latin typeface="+mn-lt"/>
          <a:ea typeface="+mn-ea"/>
          <a:cs typeface="+mn-cs"/>
        </a:defRPr>
      </a:lvl2pPr>
      <a:lvl3pPr marL="514338" algn="l" defTabSz="257169" rtl="0" eaLnBrk="1" latinLnBrk="0" hangingPunct="1">
        <a:defRPr sz="1013" kern="1200">
          <a:solidFill>
            <a:schemeClr val="tx1"/>
          </a:solidFill>
          <a:latin typeface="+mn-lt"/>
          <a:ea typeface="+mn-ea"/>
          <a:cs typeface="+mn-cs"/>
        </a:defRPr>
      </a:lvl3pPr>
      <a:lvl4pPr marL="771506" algn="l" defTabSz="257169" rtl="0" eaLnBrk="1" latinLnBrk="0" hangingPunct="1">
        <a:defRPr sz="1013" kern="1200">
          <a:solidFill>
            <a:schemeClr val="tx1"/>
          </a:solidFill>
          <a:latin typeface="+mn-lt"/>
          <a:ea typeface="+mn-ea"/>
          <a:cs typeface="+mn-cs"/>
        </a:defRPr>
      </a:lvl4pPr>
      <a:lvl5pPr marL="1028675" algn="l" defTabSz="257169" rtl="0" eaLnBrk="1" latinLnBrk="0" hangingPunct="1">
        <a:defRPr sz="1013" kern="1200">
          <a:solidFill>
            <a:schemeClr val="tx1"/>
          </a:solidFill>
          <a:latin typeface="+mn-lt"/>
          <a:ea typeface="+mn-ea"/>
          <a:cs typeface="+mn-cs"/>
        </a:defRPr>
      </a:lvl5pPr>
      <a:lvl6pPr marL="1285843" algn="l" defTabSz="257169" rtl="0" eaLnBrk="1" latinLnBrk="0" hangingPunct="1">
        <a:defRPr sz="1013" kern="1200">
          <a:solidFill>
            <a:schemeClr val="tx1"/>
          </a:solidFill>
          <a:latin typeface="+mn-lt"/>
          <a:ea typeface="+mn-ea"/>
          <a:cs typeface="+mn-cs"/>
        </a:defRPr>
      </a:lvl6pPr>
      <a:lvl7pPr marL="1543012" algn="l" defTabSz="257169" rtl="0" eaLnBrk="1" latinLnBrk="0" hangingPunct="1">
        <a:defRPr sz="1013" kern="1200">
          <a:solidFill>
            <a:schemeClr val="tx1"/>
          </a:solidFill>
          <a:latin typeface="+mn-lt"/>
          <a:ea typeface="+mn-ea"/>
          <a:cs typeface="+mn-cs"/>
        </a:defRPr>
      </a:lvl7pPr>
      <a:lvl8pPr marL="1800180" algn="l" defTabSz="257169" rtl="0" eaLnBrk="1" latinLnBrk="0" hangingPunct="1">
        <a:defRPr sz="1013" kern="1200">
          <a:solidFill>
            <a:schemeClr val="tx1"/>
          </a:solidFill>
          <a:latin typeface="+mn-lt"/>
          <a:ea typeface="+mn-ea"/>
          <a:cs typeface="+mn-cs"/>
        </a:defRPr>
      </a:lvl8pPr>
      <a:lvl9pPr marL="2057349" algn="l" defTabSz="257169"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Pub 4012 – Tab G</a:t>
            </a:r>
          </a:p>
          <a:p>
            <a:r>
              <a:rPr lang="en-US"/>
              <a:t>Pub 4491 – Lesson 22</a:t>
            </a:r>
            <a:endParaRPr lang="en-US" dirty="0"/>
          </a:p>
        </p:txBody>
      </p:sp>
      <p:sp>
        <p:nvSpPr>
          <p:cNvPr id="10242" name="Title 1"/>
          <p:cNvSpPr>
            <a:spLocks noGrp="1"/>
          </p:cNvSpPr>
          <p:nvPr>
            <p:ph type="title"/>
          </p:nvPr>
        </p:nvSpPr>
        <p:spPr/>
        <p:txBody>
          <a:bodyPr/>
          <a:lstStyle/>
          <a:p>
            <a:r>
              <a:rPr lang="en-US" altLang="en-US"/>
              <a:t>Child and Dependent Care Credit </a:t>
            </a:r>
            <a:endParaRPr lang="en-US" altLang="en-US" dirty="0"/>
          </a:p>
        </p:txBody>
      </p:sp>
      <p:sp>
        <p:nvSpPr>
          <p:cNvPr id="2" name="Date Placeholder 1">
            <a:extLst>
              <a:ext uri="{FF2B5EF4-FFF2-40B4-BE49-F238E27FC236}">
                <a16:creationId xmlns:a16="http://schemas.microsoft.com/office/drawing/2014/main" id="{B2AA1C7A-3344-47B9-BDC1-1C94A9FA90DD}"/>
              </a:ext>
            </a:extLst>
          </p:cNvPr>
          <p:cNvSpPr>
            <a:spLocks noGrp="1"/>
          </p:cNvSpPr>
          <p:nvPr>
            <p:ph type="dt" sz="half" idx="2"/>
          </p:nvPr>
        </p:nvSpPr>
        <p:spPr/>
        <p:txBody>
          <a:bodyPr/>
          <a:lstStyle/>
          <a:p>
            <a:r>
              <a:rPr lang="en-US"/>
              <a:t>11-27-2019 v1a</a:t>
            </a:r>
          </a:p>
        </p:txBody>
      </p:sp>
      <p:sp>
        <p:nvSpPr>
          <p:cNvPr id="4" name="Footer Placeholder 3">
            <a:extLst>
              <a:ext uri="{FF2B5EF4-FFF2-40B4-BE49-F238E27FC236}">
                <a16:creationId xmlns:a16="http://schemas.microsoft.com/office/drawing/2014/main" id="{30535899-C82B-438B-B2C0-EE18BD188A23}"/>
              </a:ext>
            </a:extLst>
          </p:cNvPr>
          <p:cNvSpPr>
            <a:spLocks noGrp="1"/>
          </p:cNvSpPr>
          <p:nvPr>
            <p:ph type="ftr" sz="quarter" idx="3"/>
          </p:nvPr>
        </p:nvSpPr>
        <p:spPr/>
        <p:txBody>
          <a:bodyPr/>
          <a:lstStyle/>
          <a:p>
            <a:r>
              <a:rPr lang="en-US"/>
              <a:t>NTTC Training ala NJ – TY2019</a:t>
            </a:r>
          </a:p>
        </p:txBody>
      </p:sp>
      <p:sp>
        <p:nvSpPr>
          <p:cNvPr id="5" name="Slide Number Placeholder 4">
            <a:extLst>
              <a:ext uri="{FF2B5EF4-FFF2-40B4-BE49-F238E27FC236}">
                <a16:creationId xmlns:a16="http://schemas.microsoft.com/office/drawing/2014/main" id="{DA796015-0418-4095-9709-55D14017745E}"/>
              </a:ext>
            </a:extLst>
          </p:cNvPr>
          <p:cNvSpPr>
            <a:spLocks noGrp="1"/>
          </p:cNvSpPr>
          <p:nvPr>
            <p:ph type="sldNum" sz="quarter" idx="4"/>
          </p:nvPr>
        </p:nvSpPr>
        <p:spPr/>
        <p:txBody>
          <a:bodyPr/>
          <a:lstStyle/>
          <a:p>
            <a:fld id="{F56DB09B-2E1E-48D6-BF38-233787F9BAB1}" type="slidenum">
              <a:rPr lang="en-US" smtClean="0"/>
              <a:t>1</a:t>
            </a:fld>
            <a:endParaRPr lang="en-US"/>
          </a:p>
        </p:txBody>
      </p:sp>
    </p:spTree>
    <p:extLst>
      <p:ext uri="{BB962C8B-B14F-4D97-AF65-F5344CB8AC3E}">
        <p14:creationId xmlns:p14="http://schemas.microsoft.com/office/powerpoint/2010/main" val="53825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00150" y="1943100"/>
            <a:ext cx="7795595" cy="2876947"/>
          </a:xfrm>
          <a:prstGeom prst="rect">
            <a:avLst/>
          </a:prstGeom>
        </p:spPr>
      </p:pic>
      <p:sp>
        <p:nvSpPr>
          <p:cNvPr id="3" name="Footer Placeholder 2"/>
          <p:cNvSpPr>
            <a:spLocks noGrp="1"/>
          </p:cNvSpPr>
          <p:nvPr>
            <p:ph type="ftr" sz="quarter" idx="11"/>
          </p:nvPr>
        </p:nvSpPr>
        <p:spPr/>
        <p:txBody>
          <a:bodyPr/>
          <a:lstStyle/>
          <a:p>
            <a:r>
              <a:rPr lang="en-US"/>
              <a:t>NTTC Training ala NJ – TY2019</a:t>
            </a:r>
            <a:endParaRPr lang="en-US" dirty="0"/>
          </a:p>
        </p:txBody>
      </p:sp>
      <p:sp>
        <p:nvSpPr>
          <p:cNvPr id="4" name="Slide Number Placeholder 3"/>
          <p:cNvSpPr>
            <a:spLocks noGrp="1"/>
          </p:cNvSpPr>
          <p:nvPr>
            <p:ph type="sldNum" sz="quarter" idx="12"/>
          </p:nvPr>
        </p:nvSpPr>
        <p:spPr/>
        <p:txBody>
          <a:bodyPr/>
          <a:lstStyle/>
          <a:p>
            <a:fld id="{186B31FC-C73A-4A39-A60D-76CC848ACD81}" type="slidenum">
              <a:rPr lang="en-US" altLang="en-US" smtClean="0"/>
              <a:pPr/>
              <a:t>10</a:t>
            </a:fld>
            <a:endParaRPr lang="en-US" altLang="en-US" dirty="0"/>
          </a:p>
        </p:txBody>
      </p:sp>
      <p:sp>
        <p:nvSpPr>
          <p:cNvPr id="2" name="Title 1"/>
          <p:cNvSpPr>
            <a:spLocks noGrp="1"/>
          </p:cNvSpPr>
          <p:nvPr>
            <p:ph type="title"/>
          </p:nvPr>
        </p:nvSpPr>
        <p:spPr/>
        <p:txBody>
          <a:bodyPr/>
          <a:lstStyle/>
          <a:p>
            <a:r>
              <a:rPr lang="en-US"/>
              <a:t>Intake/Interview</a:t>
            </a:r>
            <a:endParaRPr lang="en-US" dirty="0"/>
          </a:p>
        </p:txBody>
      </p:sp>
      <p:sp>
        <p:nvSpPr>
          <p:cNvPr id="11" name="Content Placeholder 10"/>
          <p:cNvSpPr>
            <a:spLocks noGrp="1"/>
          </p:cNvSpPr>
          <p:nvPr>
            <p:ph sz="quarter" idx="4294967295"/>
          </p:nvPr>
        </p:nvSpPr>
        <p:spPr>
          <a:xfrm>
            <a:off x="1257300" y="1200151"/>
            <a:ext cx="8686800" cy="3995738"/>
          </a:xfrm>
        </p:spPr>
        <p:txBody>
          <a:bodyPr/>
          <a:lstStyle/>
          <a:p>
            <a:r>
              <a:rPr lang="en-US" dirty="0"/>
              <a:t>Intake Booklet</a:t>
            </a:r>
          </a:p>
        </p:txBody>
      </p:sp>
      <p:sp>
        <p:nvSpPr>
          <p:cNvPr id="8" name="TextBox 7"/>
          <p:cNvSpPr txBox="1"/>
          <p:nvPr/>
        </p:nvSpPr>
        <p:spPr>
          <a:xfrm>
            <a:off x="7086600" y="3486151"/>
            <a:ext cx="1700213" cy="1535036"/>
          </a:xfrm>
          <a:prstGeom prst="rect">
            <a:avLst/>
          </a:prstGeom>
          <a:solidFill>
            <a:schemeClr val="accent2">
              <a:lumMod val="20000"/>
              <a:lumOff val="80000"/>
            </a:schemeClr>
          </a:solidFill>
          <a:ln w="38100">
            <a:solidFill>
              <a:schemeClr val="accent2">
                <a:lumMod val="75000"/>
              </a:schemeClr>
            </a:solidFill>
          </a:ln>
        </p:spPr>
        <p:txBody>
          <a:bodyPr wrap="square" rtlCol="0">
            <a:spAutoFit/>
          </a:bodyPr>
          <a:lstStyle/>
          <a:p>
            <a:pPr algn="ctr"/>
            <a:r>
              <a:rPr lang="en-US" sz="1875" b="1" dirty="0"/>
              <a:t>Being disabled may be an indicator of needing care if age 13 or older</a:t>
            </a:r>
          </a:p>
        </p:txBody>
      </p:sp>
      <p:sp>
        <p:nvSpPr>
          <p:cNvPr id="13" name="Rounded Rectangle 12"/>
          <p:cNvSpPr/>
          <p:nvPr/>
        </p:nvSpPr>
        <p:spPr>
          <a:xfrm>
            <a:off x="3314700" y="2514600"/>
            <a:ext cx="800100" cy="5143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5" name="Rounded Rectangle 14"/>
          <p:cNvSpPr/>
          <p:nvPr/>
        </p:nvSpPr>
        <p:spPr>
          <a:xfrm>
            <a:off x="5029200" y="2514600"/>
            <a:ext cx="685800" cy="914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6" name="Rounded Rectangle 15"/>
          <p:cNvSpPr/>
          <p:nvPr/>
        </p:nvSpPr>
        <p:spPr>
          <a:xfrm>
            <a:off x="8172450" y="2571750"/>
            <a:ext cx="8001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Box 13"/>
          <p:cNvSpPr txBox="1"/>
          <p:nvPr/>
        </p:nvSpPr>
        <p:spPr>
          <a:xfrm>
            <a:off x="3600450" y="1657350"/>
            <a:ext cx="1621598" cy="380873"/>
          </a:xfrm>
          <a:prstGeom prst="rect">
            <a:avLst/>
          </a:prstGeom>
          <a:solidFill>
            <a:schemeClr val="bg1"/>
          </a:solidFill>
          <a:ln w="38100">
            <a:solidFill>
              <a:srgbClr val="FF0000"/>
            </a:solidFill>
          </a:ln>
        </p:spPr>
        <p:txBody>
          <a:bodyPr wrap="none" rtlCol="0">
            <a:spAutoFit/>
          </a:bodyPr>
          <a:lstStyle/>
          <a:p>
            <a:r>
              <a:rPr lang="en-US" sz="1875" b="1" dirty="0"/>
              <a:t>Under age 13?</a:t>
            </a:r>
          </a:p>
        </p:txBody>
      </p:sp>
      <p:sp>
        <p:nvSpPr>
          <p:cNvPr id="18" name="TextBox 17"/>
          <p:cNvSpPr txBox="1"/>
          <p:nvPr/>
        </p:nvSpPr>
        <p:spPr>
          <a:xfrm>
            <a:off x="4057651" y="4000500"/>
            <a:ext cx="2343783" cy="380873"/>
          </a:xfrm>
          <a:prstGeom prst="rect">
            <a:avLst/>
          </a:prstGeom>
          <a:solidFill>
            <a:schemeClr val="bg1"/>
          </a:solidFill>
          <a:ln w="38100">
            <a:solidFill>
              <a:srgbClr val="FF0000"/>
            </a:solidFill>
          </a:ln>
        </p:spPr>
        <p:txBody>
          <a:bodyPr wrap="none" rtlCol="0">
            <a:spAutoFit/>
          </a:bodyPr>
          <a:lstStyle/>
          <a:p>
            <a:r>
              <a:rPr lang="en-US" sz="1875" b="1" dirty="0"/>
              <a:t>More than 6 months?</a:t>
            </a:r>
          </a:p>
        </p:txBody>
      </p:sp>
      <p:cxnSp>
        <p:nvCxnSpPr>
          <p:cNvPr id="19" name="Straight Arrow Connector 18"/>
          <p:cNvCxnSpPr/>
          <p:nvPr/>
        </p:nvCxnSpPr>
        <p:spPr>
          <a:xfrm rot="16200000" flipH="1">
            <a:off x="3518297" y="2253854"/>
            <a:ext cx="514350" cy="7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914901" y="3714750"/>
            <a:ext cx="571501"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809E1424-7B3E-417A-A695-723449435CC6}"/>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13692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A9B0C7BF-A8F7-40BC-9D20-DCAADCF48810}" type="slidenum">
              <a:rPr lang="en-US" altLang="en-US" smtClean="0"/>
              <a:pPr/>
              <a:t>11</a:t>
            </a:fld>
            <a:endParaRPr lang="en-US" altLang="en-US" dirty="0"/>
          </a:p>
        </p:txBody>
      </p:sp>
      <p:sp>
        <p:nvSpPr>
          <p:cNvPr id="13315" name="Text Placeholder 3"/>
          <p:cNvSpPr>
            <a:spLocks noGrp="1"/>
          </p:cNvSpPr>
          <p:nvPr>
            <p:ph sz="quarter" idx="12"/>
          </p:nvPr>
        </p:nvSpPr>
        <p:spPr/>
        <p:txBody>
          <a:bodyPr/>
          <a:lstStyle/>
          <a:p>
            <a:r>
              <a:rPr lang="en-US" altLang="en-US"/>
              <a:t>Did taxpayer or spouse pay for dependent care (or night care) while they worked or looked for work?</a:t>
            </a:r>
            <a:endParaRPr lang="en-US" altLang="en-US" dirty="0"/>
          </a:p>
        </p:txBody>
      </p:sp>
      <p:sp>
        <p:nvSpPr>
          <p:cNvPr id="2" name="Title 1"/>
          <p:cNvSpPr>
            <a:spLocks noGrp="1"/>
          </p:cNvSpPr>
          <p:nvPr>
            <p:ph type="title"/>
          </p:nvPr>
        </p:nvSpPr>
        <p:spPr/>
        <p:txBody>
          <a:bodyPr/>
          <a:lstStyle/>
          <a:p>
            <a:r>
              <a:rPr lang="en-US" dirty="0"/>
              <a:t>Intake Booklet</a:t>
            </a:r>
          </a:p>
        </p:txBody>
      </p:sp>
      <p:grpSp>
        <p:nvGrpSpPr>
          <p:cNvPr id="6" name="Group 5"/>
          <p:cNvGrpSpPr/>
          <p:nvPr/>
        </p:nvGrpSpPr>
        <p:grpSpPr>
          <a:xfrm>
            <a:off x="1428750" y="3543300"/>
            <a:ext cx="6163271" cy="771525"/>
            <a:chOff x="2038350" y="3429000"/>
            <a:chExt cx="8217694" cy="1028700"/>
          </a:xfrm>
        </p:grpSpPr>
        <p:pic>
          <p:nvPicPr>
            <p:cNvPr id="717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540247"/>
              <a:ext cx="8172450" cy="43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4114801"/>
              <a:ext cx="8160544"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38350" y="3429000"/>
              <a:ext cx="8172450" cy="1028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7" name="Date Placeholder 6">
            <a:extLst>
              <a:ext uri="{FF2B5EF4-FFF2-40B4-BE49-F238E27FC236}">
                <a16:creationId xmlns:a16="http://schemas.microsoft.com/office/drawing/2014/main" id="{0D0B0EEE-BA6A-4FCB-84E7-6F840C36E6B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93361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186B31FC-C73A-4A39-A60D-76CC848ACD81}" type="slidenum">
              <a:rPr lang="en-US" altLang="en-US" smtClean="0"/>
              <a:pPr>
                <a:defRPr/>
              </a:pPr>
              <a:t>12</a:t>
            </a:fld>
            <a:endParaRPr lang="en-US" altLang="en-US" dirty="0"/>
          </a:p>
        </p:txBody>
      </p:sp>
      <p:sp>
        <p:nvSpPr>
          <p:cNvPr id="4" name="Content Placeholder 3"/>
          <p:cNvSpPr>
            <a:spLocks noGrp="1"/>
          </p:cNvSpPr>
          <p:nvPr>
            <p:ph sz="quarter" idx="12"/>
          </p:nvPr>
        </p:nvSpPr>
        <p:spPr/>
        <p:txBody>
          <a:bodyPr>
            <a:normAutofit/>
          </a:bodyPr>
          <a:lstStyle/>
          <a:p>
            <a:r>
              <a:rPr lang="en-US" dirty="0"/>
              <a:t>Open Pub 4012 Tab G </a:t>
            </a:r>
            <a:r>
              <a:rPr lang="en-US" i="1" dirty="0"/>
              <a:t>Credit for Child &amp; Dependent Care Expenses – Screening Sheet </a:t>
            </a:r>
            <a:r>
              <a:rPr lang="en-US" dirty="0"/>
              <a:t>and note:</a:t>
            </a:r>
          </a:p>
          <a:p>
            <a:pPr lvl="1"/>
            <a:r>
              <a:rPr lang="en-US" dirty="0"/>
              <a:t>The steps for general rules</a:t>
            </a:r>
          </a:p>
          <a:p>
            <a:pPr lvl="1"/>
            <a:r>
              <a:rPr lang="en-US" dirty="0"/>
              <a:t>The steps that pertain to “allowable” caregivers</a:t>
            </a:r>
          </a:p>
          <a:p>
            <a:r>
              <a:rPr lang="en-US" dirty="0"/>
              <a:t>Refer to Qualifying Child/Qualifying Relative Tri-Fold</a:t>
            </a:r>
          </a:p>
          <a:p>
            <a:pPr lvl="1"/>
            <a:r>
              <a:rPr lang="en-US" dirty="0"/>
              <a:t>Note those sections that pertain to Child and Dependent Care Credit (blue section)</a:t>
            </a:r>
          </a:p>
          <a:p>
            <a:pPr marL="324148" lvl="1" indent="0">
              <a:buNone/>
            </a:pPr>
            <a:endParaRPr lang="en-US" dirty="0"/>
          </a:p>
          <a:p>
            <a:pPr lvl="1"/>
            <a:endParaRPr lang="en-US" dirty="0"/>
          </a:p>
        </p:txBody>
      </p:sp>
      <p:sp>
        <p:nvSpPr>
          <p:cNvPr id="5" name="Title 4"/>
          <p:cNvSpPr>
            <a:spLocks noGrp="1"/>
          </p:cNvSpPr>
          <p:nvPr>
            <p:ph type="title"/>
          </p:nvPr>
        </p:nvSpPr>
        <p:spPr/>
        <p:txBody>
          <a:bodyPr>
            <a:normAutofit/>
          </a:bodyPr>
          <a:lstStyle/>
          <a:p>
            <a:r>
              <a:rPr lang="en-US" dirty="0"/>
              <a:t>Determining eligibility for the credit</a:t>
            </a:r>
          </a:p>
        </p:txBody>
      </p:sp>
      <p:sp>
        <p:nvSpPr>
          <p:cNvPr id="6" name="Date Placeholder 5">
            <a:extLst>
              <a:ext uri="{FF2B5EF4-FFF2-40B4-BE49-F238E27FC236}">
                <a16:creationId xmlns:a16="http://schemas.microsoft.com/office/drawing/2014/main" id="{A9DD85BF-2CEE-4628-8411-06F3F9788A4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27372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186B31FC-C73A-4A39-A60D-76CC848ACD81}" type="slidenum">
              <a:rPr lang="en-US" altLang="en-US" smtClean="0"/>
              <a:pPr/>
              <a:t>13</a:t>
            </a:fld>
            <a:endParaRPr lang="en-US" altLang="en-US" dirty="0"/>
          </a:p>
        </p:txBody>
      </p:sp>
      <p:sp>
        <p:nvSpPr>
          <p:cNvPr id="22531" name="Content Placeholder 2"/>
          <p:cNvSpPr>
            <a:spLocks noGrp="1"/>
          </p:cNvSpPr>
          <p:nvPr>
            <p:ph sz="quarter" idx="12"/>
          </p:nvPr>
        </p:nvSpPr>
        <p:spPr/>
        <p:txBody>
          <a:bodyPr>
            <a:normAutofit/>
          </a:bodyPr>
          <a:lstStyle/>
          <a:p>
            <a:r>
              <a:rPr lang="en-US" altLang="en-US" dirty="0"/>
              <a:t>Cannot be spouse or dependent</a:t>
            </a:r>
          </a:p>
          <a:p>
            <a:r>
              <a:rPr lang="en-US" altLang="en-US" dirty="0"/>
              <a:t>Cannot be taxpayer’s child under age 19</a:t>
            </a:r>
          </a:p>
          <a:p>
            <a:r>
              <a:rPr lang="en-US" altLang="en-US" dirty="0"/>
              <a:t>Cannot be child’s parent (with some exceptions for adults needing care)</a:t>
            </a:r>
          </a:p>
          <a:p>
            <a:r>
              <a:rPr lang="en-US" altLang="en-US" dirty="0"/>
              <a:t>Provide name, address and identifying number</a:t>
            </a:r>
          </a:p>
          <a:p>
            <a:pPr lvl="1"/>
            <a:r>
              <a:rPr lang="en-US" altLang="en-US" dirty="0"/>
              <a:t>Taxpayer must use due diligence to get information </a:t>
            </a:r>
          </a:p>
          <a:p>
            <a:endParaRPr lang="en-US" altLang="en-US" dirty="0"/>
          </a:p>
        </p:txBody>
      </p:sp>
      <p:sp>
        <p:nvSpPr>
          <p:cNvPr id="2" name="Title 1"/>
          <p:cNvSpPr>
            <a:spLocks noGrp="1"/>
          </p:cNvSpPr>
          <p:nvPr>
            <p:ph type="title"/>
          </p:nvPr>
        </p:nvSpPr>
        <p:spPr/>
        <p:txBody>
          <a:bodyPr/>
          <a:lstStyle/>
          <a:p>
            <a:r>
              <a:rPr lang="en-US" dirty="0"/>
              <a:t>Caregiver Rules</a:t>
            </a:r>
          </a:p>
        </p:txBody>
      </p:sp>
      <p:sp>
        <p:nvSpPr>
          <p:cNvPr id="4" name="Date Placeholder 3">
            <a:extLst>
              <a:ext uri="{FF2B5EF4-FFF2-40B4-BE49-F238E27FC236}">
                <a16:creationId xmlns:a16="http://schemas.microsoft.com/office/drawing/2014/main" id="{489647A4-2E86-439E-BD53-22EDE6748EA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44695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9-10-06 at 8.31.37 PM.png"/>
          <p:cNvPicPr>
            <a:picLocks noChangeAspect="1"/>
          </p:cNvPicPr>
          <p:nvPr/>
        </p:nvPicPr>
        <p:blipFill>
          <a:blip r:embed="rId3"/>
          <a:stretch>
            <a:fillRect/>
          </a:stretch>
        </p:blipFill>
        <p:spPr>
          <a:xfrm>
            <a:off x="5200651" y="1257300"/>
            <a:ext cx="3324542" cy="4229100"/>
          </a:xfrm>
          <a:prstGeom prst="rect">
            <a:avLst/>
          </a:prstGeom>
        </p:spPr>
      </p:pic>
      <p:sp>
        <p:nvSpPr>
          <p:cNvPr id="3" name="Footer Placeholder 2"/>
          <p:cNvSpPr>
            <a:spLocks noGrp="1"/>
          </p:cNvSpPr>
          <p:nvPr>
            <p:ph type="ftr" sz="quarter" idx="11"/>
          </p:nvPr>
        </p:nvSpPr>
        <p:spPr/>
        <p:txBody>
          <a:bodyPr/>
          <a:lstStyle/>
          <a:p>
            <a:pPr>
              <a:defRPr/>
            </a:pPr>
            <a:r>
              <a:rPr lang="en-US"/>
              <a:t>NTTC Training ala NJ – TY2019</a:t>
            </a:r>
            <a:endParaRPr lang="en-US" dirty="0"/>
          </a:p>
        </p:txBody>
      </p:sp>
      <p:sp>
        <p:nvSpPr>
          <p:cNvPr id="5" name="Slide Number Placeholder 4"/>
          <p:cNvSpPr>
            <a:spLocks noGrp="1"/>
          </p:cNvSpPr>
          <p:nvPr>
            <p:ph type="sldNum" sz="quarter" idx="12"/>
          </p:nvPr>
        </p:nvSpPr>
        <p:spPr/>
        <p:txBody>
          <a:bodyPr/>
          <a:lstStyle/>
          <a:p>
            <a:pPr>
              <a:defRPr/>
            </a:pPr>
            <a:fld id="{186B31FC-C73A-4A39-A60D-76CC848ACD81}" type="slidenum">
              <a:rPr lang="en-US" altLang="en-US" smtClean="0"/>
              <a:pPr>
                <a:defRPr/>
              </a:pPr>
              <a:t>14</a:t>
            </a:fld>
            <a:endParaRPr lang="en-US" altLang="en-US" dirty="0"/>
          </a:p>
        </p:txBody>
      </p:sp>
      <p:sp>
        <p:nvSpPr>
          <p:cNvPr id="2" name="Title 1"/>
          <p:cNvSpPr>
            <a:spLocks noGrp="1"/>
          </p:cNvSpPr>
          <p:nvPr>
            <p:ph type="title"/>
          </p:nvPr>
        </p:nvSpPr>
        <p:spPr/>
        <p:txBody>
          <a:bodyPr>
            <a:normAutofit/>
          </a:bodyPr>
          <a:lstStyle/>
          <a:p>
            <a:pPr>
              <a:defRPr/>
            </a:pPr>
            <a:r>
              <a:rPr lang="en-US"/>
              <a:t>Qualifying Child Chart</a:t>
            </a:r>
            <a:endParaRPr lang="en-US" dirty="0"/>
          </a:p>
        </p:txBody>
      </p:sp>
      <p:sp>
        <p:nvSpPr>
          <p:cNvPr id="7" name="Rounded Rectangle 6"/>
          <p:cNvSpPr/>
          <p:nvPr/>
        </p:nvSpPr>
        <p:spPr>
          <a:xfrm>
            <a:off x="5943600" y="5029200"/>
            <a:ext cx="85725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ounded Rectangle 17"/>
          <p:cNvSpPr/>
          <p:nvPr/>
        </p:nvSpPr>
        <p:spPr>
          <a:xfrm>
            <a:off x="7486650" y="5049687"/>
            <a:ext cx="971550" cy="3795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Rectangle 5"/>
          <p:cNvSpPr/>
          <p:nvPr/>
        </p:nvSpPr>
        <p:spPr>
          <a:xfrm>
            <a:off x="1657350" y="2088944"/>
            <a:ext cx="2511105" cy="208300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50" b="1" dirty="0">
                <a:solidFill>
                  <a:schemeClr val="tx1"/>
                </a:solidFill>
              </a:rPr>
              <a:t>Use Tri-Fold to determine eligibility – especially when qualifying person is not straightforward</a:t>
            </a:r>
          </a:p>
        </p:txBody>
      </p:sp>
      <p:sp>
        <p:nvSpPr>
          <p:cNvPr id="8" name="Rectangle 7"/>
          <p:cNvSpPr/>
          <p:nvPr/>
        </p:nvSpPr>
        <p:spPr>
          <a:xfrm>
            <a:off x="3771900" y="4972051"/>
            <a:ext cx="1085850" cy="299861"/>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Examples</a:t>
            </a:r>
          </a:p>
        </p:txBody>
      </p:sp>
      <p:pic>
        <p:nvPicPr>
          <p:cNvPr id="14" name="Picture 13" descr="Screen Shot 2019-10-06 at 8.30.01 PM.png"/>
          <p:cNvPicPr>
            <a:picLocks noChangeAspect="1"/>
          </p:cNvPicPr>
          <p:nvPr/>
        </p:nvPicPr>
        <p:blipFill>
          <a:blip r:embed="rId4"/>
          <a:srcRect l="1291" b="10638"/>
          <a:stretch>
            <a:fillRect/>
          </a:stretch>
        </p:blipFill>
        <p:spPr>
          <a:xfrm>
            <a:off x="6743700" y="3886200"/>
            <a:ext cx="2400300" cy="800100"/>
          </a:xfrm>
          <a:prstGeom prst="rect">
            <a:avLst/>
          </a:prstGeom>
        </p:spPr>
      </p:pic>
      <p:pic>
        <p:nvPicPr>
          <p:cNvPr id="17" name="Picture 16" descr="Screen Shot 2019-10-06 at 8.34.18 PM.png"/>
          <p:cNvPicPr>
            <a:picLocks noChangeAspect="1"/>
          </p:cNvPicPr>
          <p:nvPr/>
        </p:nvPicPr>
        <p:blipFill>
          <a:blip r:embed="rId5"/>
          <a:stretch>
            <a:fillRect/>
          </a:stretch>
        </p:blipFill>
        <p:spPr>
          <a:xfrm>
            <a:off x="4514850" y="4176712"/>
            <a:ext cx="2201051" cy="566738"/>
          </a:xfrm>
          <a:prstGeom prst="rect">
            <a:avLst/>
          </a:prstGeom>
        </p:spPr>
      </p:pic>
      <p:cxnSp>
        <p:nvCxnSpPr>
          <p:cNvPr id="21" name="Straight Connector 20"/>
          <p:cNvCxnSpPr/>
          <p:nvPr/>
        </p:nvCxnSpPr>
        <p:spPr>
          <a:xfrm rot="5400000">
            <a:off x="6087071" y="4886325"/>
            <a:ext cx="285750" cy="1191"/>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7915274" y="4886326"/>
            <a:ext cx="285752" cy="1191"/>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743700" y="3886200"/>
            <a:ext cx="240030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ln>
                <a:solidFill>
                  <a:srgbClr val="FF0000"/>
                </a:solidFill>
              </a:ln>
            </a:endParaRPr>
          </a:p>
        </p:txBody>
      </p:sp>
      <p:sp>
        <p:nvSpPr>
          <p:cNvPr id="37" name="TextBox 36"/>
          <p:cNvSpPr txBox="1"/>
          <p:nvPr/>
        </p:nvSpPr>
        <p:spPr>
          <a:xfrm>
            <a:off x="4514850" y="4171950"/>
            <a:ext cx="217170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ln>
                <a:solidFill>
                  <a:srgbClr val="FF0000"/>
                </a:solidFill>
              </a:ln>
            </a:endParaRPr>
          </a:p>
        </p:txBody>
      </p:sp>
      <p:sp>
        <p:nvSpPr>
          <p:cNvPr id="4" name="Date Placeholder 3">
            <a:extLst>
              <a:ext uri="{FF2B5EF4-FFF2-40B4-BE49-F238E27FC236}">
                <a16:creationId xmlns:a16="http://schemas.microsoft.com/office/drawing/2014/main" id="{970A1A8B-AD10-43C8-8396-F31735317E29}"/>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629944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186B31FC-C73A-4A39-A60D-76CC848ACD81}" type="slidenum">
              <a:rPr lang="en-US" altLang="en-US" smtClean="0"/>
              <a:pPr/>
              <a:t>15</a:t>
            </a:fld>
            <a:endParaRPr lang="en-US" altLang="en-US" dirty="0"/>
          </a:p>
        </p:txBody>
      </p:sp>
      <p:sp>
        <p:nvSpPr>
          <p:cNvPr id="21507" name="Content Placeholder 2"/>
          <p:cNvSpPr>
            <a:spLocks noGrp="1"/>
          </p:cNvSpPr>
          <p:nvPr>
            <p:ph sz="quarter" idx="12"/>
          </p:nvPr>
        </p:nvSpPr>
        <p:spPr/>
        <p:txBody>
          <a:bodyPr>
            <a:normAutofit/>
          </a:bodyPr>
          <a:lstStyle/>
          <a:p>
            <a:r>
              <a:rPr lang="en-US" altLang="en-US" dirty="0"/>
              <a:t>Deduct employer-provided expenses from taxpayer’s expenses</a:t>
            </a:r>
          </a:p>
          <a:p>
            <a:pPr lvl="1"/>
            <a:r>
              <a:rPr lang="en-US" altLang="en-US" dirty="0"/>
              <a:t>Taxpayer claims net out of pocket expenses</a:t>
            </a:r>
          </a:p>
          <a:p>
            <a:r>
              <a:rPr lang="en-US" altLang="en-US" dirty="0"/>
              <a:t>TaxSlayer automatically deducts Form W-2 box 10 amount</a:t>
            </a:r>
          </a:p>
          <a:p>
            <a:r>
              <a:rPr lang="en-US" altLang="en-US" dirty="0"/>
              <a:t>Enter total paid by taxpayer (before employer reimbursement) on Form 2441 Page 1 input form</a:t>
            </a:r>
          </a:p>
        </p:txBody>
      </p:sp>
      <p:sp>
        <p:nvSpPr>
          <p:cNvPr id="2" name="Title 1"/>
          <p:cNvSpPr>
            <a:spLocks noGrp="1"/>
          </p:cNvSpPr>
          <p:nvPr>
            <p:ph type="title"/>
          </p:nvPr>
        </p:nvSpPr>
        <p:spPr/>
        <p:txBody>
          <a:bodyPr/>
          <a:lstStyle/>
          <a:p>
            <a:r>
              <a:rPr lang="en-US" dirty="0"/>
              <a:t>Employer-provided Benefit</a:t>
            </a:r>
          </a:p>
        </p:txBody>
      </p:sp>
      <p:pic>
        <p:nvPicPr>
          <p:cNvPr id="6" name="Picture 5" descr="Screen Shot 2019-10-06 at 8.44.25 PM.png"/>
          <p:cNvPicPr>
            <a:picLocks noChangeAspect="1"/>
          </p:cNvPicPr>
          <p:nvPr/>
        </p:nvPicPr>
        <p:blipFill>
          <a:blip r:embed="rId3"/>
          <a:stretch>
            <a:fillRect/>
          </a:stretch>
        </p:blipFill>
        <p:spPr>
          <a:xfrm>
            <a:off x="3314700" y="3886200"/>
            <a:ext cx="2362200" cy="514350"/>
          </a:xfrm>
          <a:prstGeom prst="rect">
            <a:avLst/>
          </a:prstGeom>
        </p:spPr>
      </p:pic>
      <p:sp>
        <p:nvSpPr>
          <p:cNvPr id="4" name="Date Placeholder 3">
            <a:extLst>
              <a:ext uri="{FF2B5EF4-FFF2-40B4-BE49-F238E27FC236}">
                <a16:creationId xmlns:a16="http://schemas.microsoft.com/office/drawing/2014/main" id="{99F9F018-A0CF-4DDE-B531-4BCD0BF8382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65686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186B31FC-C73A-4A39-A60D-76CC848ACD81}" type="slidenum">
              <a:rPr lang="en-US" altLang="en-US" smtClean="0"/>
              <a:pPr/>
              <a:t>16</a:t>
            </a:fld>
            <a:endParaRPr lang="en-US" altLang="en-US" dirty="0"/>
          </a:p>
        </p:txBody>
      </p:sp>
      <p:sp>
        <p:nvSpPr>
          <p:cNvPr id="24579" name="Content Placeholder 2"/>
          <p:cNvSpPr>
            <a:spLocks noGrp="1"/>
          </p:cNvSpPr>
          <p:nvPr>
            <p:ph sz="quarter" idx="12"/>
          </p:nvPr>
        </p:nvSpPr>
        <p:spPr/>
        <p:txBody>
          <a:bodyPr>
            <a:normAutofit/>
          </a:bodyPr>
          <a:lstStyle/>
          <a:p>
            <a:r>
              <a:rPr lang="en-US" altLang="en-US" dirty="0"/>
              <a:t>Credit is 20% – 35% of qualifying expenses</a:t>
            </a:r>
          </a:p>
          <a:p>
            <a:r>
              <a:rPr lang="en-US" altLang="en-US" dirty="0"/>
              <a:t>Percentage based on AGI</a:t>
            </a:r>
          </a:p>
          <a:p>
            <a:r>
              <a:rPr lang="en-US" altLang="en-US" dirty="0"/>
              <a:t>Maximum expense amount eligible for credit</a:t>
            </a:r>
          </a:p>
          <a:p>
            <a:pPr lvl="1"/>
            <a:r>
              <a:rPr lang="en-US" altLang="en-US" dirty="0"/>
              <a:t>$3,000 one qualifying person</a:t>
            </a:r>
          </a:p>
          <a:p>
            <a:pPr lvl="1"/>
            <a:r>
              <a:rPr lang="en-US" altLang="en-US" dirty="0"/>
              <a:t>$6,000 two or more qualifying persons</a:t>
            </a:r>
          </a:p>
          <a:p>
            <a:pPr lvl="1"/>
            <a:r>
              <a:rPr lang="en-US" altLang="en-US" dirty="0"/>
              <a:t>Does not matter for which qualifying person amount is spent</a:t>
            </a:r>
          </a:p>
          <a:p>
            <a:r>
              <a:rPr lang="en-US" altLang="en-US" dirty="0"/>
              <a:t>Limited to the lesser of taxpayer’s or spouse’s earned income (or deemed earned income)</a:t>
            </a:r>
          </a:p>
          <a:p>
            <a:endParaRPr lang="en-US" altLang="en-US" dirty="0"/>
          </a:p>
          <a:p>
            <a:endParaRPr lang="en-US" altLang="en-US" dirty="0"/>
          </a:p>
        </p:txBody>
      </p:sp>
      <p:sp>
        <p:nvSpPr>
          <p:cNvPr id="2" name="Title 1"/>
          <p:cNvSpPr>
            <a:spLocks noGrp="1"/>
          </p:cNvSpPr>
          <p:nvPr>
            <p:ph type="title"/>
          </p:nvPr>
        </p:nvSpPr>
        <p:spPr/>
        <p:txBody>
          <a:bodyPr/>
          <a:lstStyle/>
          <a:p>
            <a:r>
              <a:rPr lang="en-US" dirty="0"/>
              <a:t>Calculating the Credit</a:t>
            </a:r>
          </a:p>
        </p:txBody>
      </p:sp>
      <p:sp>
        <p:nvSpPr>
          <p:cNvPr id="3" name="Date Placeholder 2">
            <a:extLst>
              <a:ext uri="{FF2B5EF4-FFF2-40B4-BE49-F238E27FC236}">
                <a16:creationId xmlns:a16="http://schemas.microsoft.com/office/drawing/2014/main" id="{656D8A85-CB8D-4FF5-8447-571246BA87A0}"/>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40217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186B31FC-C73A-4A39-A60D-76CC848ACD81}" type="slidenum">
              <a:rPr lang="en-US" altLang="en-US" smtClean="0"/>
              <a:pPr>
                <a:defRPr/>
              </a:pPr>
              <a:t>17</a:t>
            </a:fld>
            <a:endParaRPr lang="en-US" altLang="en-US" dirty="0"/>
          </a:p>
        </p:txBody>
      </p:sp>
      <p:sp>
        <p:nvSpPr>
          <p:cNvPr id="4" name="Content Placeholder 3"/>
          <p:cNvSpPr>
            <a:spLocks noGrp="1"/>
          </p:cNvSpPr>
          <p:nvPr>
            <p:ph sz="quarter" idx="12"/>
          </p:nvPr>
        </p:nvSpPr>
        <p:spPr/>
        <p:txBody>
          <a:bodyPr>
            <a:normAutofit/>
          </a:bodyPr>
          <a:lstStyle/>
          <a:p>
            <a:r>
              <a:rPr lang="en-US" dirty="0"/>
              <a:t>Married taxpayers earned $30,000 each during the year and have 2 qualifying children </a:t>
            </a:r>
          </a:p>
          <a:p>
            <a:r>
              <a:rPr lang="en-US" dirty="0"/>
              <a:t>One child is cared for at no expense by neighbors </a:t>
            </a:r>
          </a:p>
          <a:p>
            <a:r>
              <a:rPr lang="en-US" dirty="0"/>
              <a:t>The second child had qualifying day care expenses of $10,000 during the year</a:t>
            </a:r>
          </a:p>
          <a:p>
            <a:r>
              <a:rPr lang="en-US" dirty="0"/>
              <a:t>What expense amount is used to calculate the child and dependent care credit? </a:t>
            </a:r>
          </a:p>
        </p:txBody>
      </p:sp>
      <p:sp>
        <p:nvSpPr>
          <p:cNvPr id="5" name="Title 4"/>
          <p:cNvSpPr>
            <a:spLocks noGrp="1"/>
          </p:cNvSpPr>
          <p:nvPr>
            <p:ph type="title"/>
          </p:nvPr>
        </p:nvSpPr>
        <p:spPr/>
        <p:txBody>
          <a:bodyPr>
            <a:normAutofit/>
          </a:bodyPr>
          <a:lstStyle/>
          <a:p>
            <a:r>
              <a:rPr lang="en-US" dirty="0"/>
              <a:t>Calculating the Credit – Example 1</a:t>
            </a:r>
          </a:p>
        </p:txBody>
      </p:sp>
      <p:sp>
        <p:nvSpPr>
          <p:cNvPr id="6" name="Date Placeholder 5">
            <a:extLst>
              <a:ext uri="{FF2B5EF4-FFF2-40B4-BE49-F238E27FC236}">
                <a16:creationId xmlns:a16="http://schemas.microsoft.com/office/drawing/2014/main" id="{A3C1C438-129C-4BC3-91E1-7BB3941CB548}"/>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220568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NTTC Training ala NJ – TY2019</a:t>
            </a:r>
            <a:endParaRPr lang="en-US" dirty="0"/>
          </a:p>
        </p:txBody>
      </p:sp>
      <p:sp>
        <p:nvSpPr>
          <p:cNvPr id="3" name="Slide Number Placeholder 2"/>
          <p:cNvSpPr>
            <a:spLocks noGrp="1"/>
          </p:cNvSpPr>
          <p:nvPr>
            <p:ph type="sldNum" sz="quarter" idx="12"/>
          </p:nvPr>
        </p:nvSpPr>
        <p:spPr/>
        <p:txBody>
          <a:bodyPr/>
          <a:lstStyle/>
          <a:p>
            <a:pPr>
              <a:defRPr/>
            </a:pPr>
            <a:fld id="{186B31FC-C73A-4A39-A60D-76CC848ACD81}" type="slidenum">
              <a:rPr lang="en-US" altLang="en-US" smtClean="0"/>
              <a:pPr>
                <a:defRPr/>
              </a:pPr>
              <a:t>18</a:t>
            </a:fld>
            <a:endParaRPr lang="en-US" altLang="en-US" dirty="0"/>
          </a:p>
        </p:txBody>
      </p:sp>
      <p:sp>
        <p:nvSpPr>
          <p:cNvPr id="4" name="Content Placeholder 3"/>
          <p:cNvSpPr>
            <a:spLocks noGrp="1"/>
          </p:cNvSpPr>
          <p:nvPr>
            <p:ph type="body" sz="quarter" idx="15"/>
          </p:nvPr>
        </p:nvSpPr>
        <p:spPr/>
        <p:txBody>
          <a:bodyPr>
            <a:normAutofit/>
          </a:bodyPr>
          <a:lstStyle/>
          <a:p>
            <a:r>
              <a:rPr lang="en-US" dirty="0"/>
              <a:t>$6,000</a:t>
            </a:r>
          </a:p>
          <a:p>
            <a:r>
              <a:rPr lang="en-US" dirty="0"/>
              <a:t>Even though there are no out of pocket expenses for the first child, they have </a:t>
            </a:r>
            <a:r>
              <a:rPr lang="en-US" b="1" dirty="0"/>
              <a:t>two</a:t>
            </a:r>
            <a:r>
              <a:rPr lang="en-US" dirty="0"/>
              <a:t> children that </a:t>
            </a:r>
            <a:r>
              <a:rPr lang="en-US" b="1" dirty="0"/>
              <a:t>qualify</a:t>
            </a:r>
            <a:r>
              <a:rPr lang="en-US" dirty="0"/>
              <a:t> for the child and dependent care credit. Check the box for the second child with no expenses.</a:t>
            </a:r>
          </a:p>
        </p:txBody>
      </p:sp>
      <p:sp>
        <p:nvSpPr>
          <p:cNvPr id="5" name="Title 4"/>
          <p:cNvSpPr>
            <a:spLocks noGrp="1"/>
          </p:cNvSpPr>
          <p:nvPr>
            <p:ph type="title"/>
          </p:nvPr>
        </p:nvSpPr>
        <p:spPr/>
        <p:txBody>
          <a:bodyPr>
            <a:normAutofit/>
          </a:bodyPr>
          <a:lstStyle/>
          <a:p>
            <a:r>
              <a:rPr lang="en-US" dirty="0"/>
              <a:t>Calculating the Credit – Example 1</a:t>
            </a:r>
          </a:p>
        </p:txBody>
      </p:sp>
      <p:pic>
        <p:nvPicPr>
          <p:cNvPr id="6" name="Picture 5" descr="Screen Shot 2018-09-04 at 10.18.24 AM.png"/>
          <p:cNvPicPr>
            <a:picLocks noChangeAspect="1"/>
          </p:cNvPicPr>
          <p:nvPr/>
        </p:nvPicPr>
        <p:blipFill>
          <a:blip r:embed="rId3"/>
          <a:stretch>
            <a:fillRect/>
          </a:stretch>
        </p:blipFill>
        <p:spPr>
          <a:xfrm>
            <a:off x="4786313" y="2185987"/>
            <a:ext cx="2591574" cy="2700338"/>
          </a:xfrm>
          <a:prstGeom prst="rect">
            <a:avLst/>
          </a:prstGeom>
          <a:ln>
            <a:solidFill>
              <a:schemeClr val="tx1"/>
            </a:solidFill>
          </a:ln>
        </p:spPr>
      </p:pic>
      <p:cxnSp>
        <p:nvCxnSpPr>
          <p:cNvPr id="9" name="Straight Arrow Connector 8"/>
          <p:cNvCxnSpPr/>
          <p:nvPr/>
        </p:nvCxnSpPr>
        <p:spPr>
          <a:xfrm>
            <a:off x="3943350" y="3943350"/>
            <a:ext cx="1085850" cy="1191"/>
          </a:xfrm>
          <a:prstGeom prst="straightConnector1">
            <a:avLst/>
          </a:prstGeom>
          <a:ln w="571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 name="Date Placeholder 6">
            <a:extLst>
              <a:ext uri="{FF2B5EF4-FFF2-40B4-BE49-F238E27FC236}">
                <a16:creationId xmlns:a16="http://schemas.microsoft.com/office/drawing/2014/main" id="{69653B71-EA7C-448D-9F95-C637A6AB6423}"/>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35578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186B31FC-C73A-4A39-A60D-76CC848ACD81}" type="slidenum">
              <a:rPr lang="en-US" altLang="en-US" smtClean="0"/>
              <a:pPr/>
              <a:t>19</a:t>
            </a:fld>
            <a:endParaRPr lang="en-US" altLang="en-US" dirty="0"/>
          </a:p>
        </p:txBody>
      </p:sp>
      <p:sp>
        <p:nvSpPr>
          <p:cNvPr id="24579" name="Content Placeholder 2"/>
          <p:cNvSpPr>
            <a:spLocks noGrp="1"/>
          </p:cNvSpPr>
          <p:nvPr>
            <p:ph sz="quarter" idx="12"/>
          </p:nvPr>
        </p:nvSpPr>
        <p:spPr/>
        <p:txBody>
          <a:bodyPr>
            <a:normAutofit/>
          </a:bodyPr>
          <a:lstStyle/>
          <a:p>
            <a:r>
              <a:rPr lang="en-US" altLang="en-US" dirty="0"/>
              <a:t>Taxpayer or spouse can have deemed earned income if a full-time student (at least 5 months during the year) or incapable of self-care</a:t>
            </a:r>
          </a:p>
          <a:p>
            <a:pPr lvl="1"/>
            <a:r>
              <a:rPr lang="en-US" altLang="en-US" dirty="0"/>
              <a:t>$250 per month ($500 if care is for more than one qualifying person)</a:t>
            </a:r>
          </a:p>
          <a:p>
            <a:pPr lvl="1"/>
            <a:r>
              <a:rPr lang="en-US" altLang="en-US" dirty="0"/>
              <a:t>Taxpayer </a:t>
            </a:r>
            <a:r>
              <a:rPr lang="en-US" altLang="en-US" b="1" dirty="0"/>
              <a:t>or </a:t>
            </a:r>
            <a:r>
              <a:rPr lang="en-US" altLang="en-US" dirty="0"/>
              <a:t>spouse can have deemed income in a given month but not both</a:t>
            </a:r>
          </a:p>
          <a:p>
            <a:pPr lvl="1"/>
            <a:r>
              <a:rPr lang="en-US" altLang="en-US" dirty="0"/>
              <a:t>Use actual earned income if higher</a:t>
            </a:r>
          </a:p>
          <a:p>
            <a:endParaRPr lang="en-US" altLang="en-US" dirty="0"/>
          </a:p>
          <a:p>
            <a:endParaRPr lang="en-US" altLang="en-US" dirty="0"/>
          </a:p>
        </p:txBody>
      </p:sp>
      <p:sp>
        <p:nvSpPr>
          <p:cNvPr id="2" name="Title 1"/>
          <p:cNvSpPr>
            <a:spLocks noGrp="1"/>
          </p:cNvSpPr>
          <p:nvPr>
            <p:ph type="title"/>
          </p:nvPr>
        </p:nvSpPr>
        <p:spPr/>
        <p:txBody>
          <a:bodyPr/>
          <a:lstStyle/>
          <a:p>
            <a:r>
              <a:rPr lang="en-US" dirty="0"/>
              <a:t>Earned Income Requirement</a:t>
            </a:r>
          </a:p>
        </p:txBody>
      </p:sp>
      <p:sp>
        <p:nvSpPr>
          <p:cNvPr id="3" name="Date Placeholder 2">
            <a:extLst>
              <a:ext uri="{FF2B5EF4-FFF2-40B4-BE49-F238E27FC236}">
                <a16:creationId xmlns:a16="http://schemas.microsoft.com/office/drawing/2014/main" id="{EAAC0545-8BA4-4FED-BC79-8F11DA2A10F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93027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186B31FC-C73A-4A39-A60D-76CC848ACD81}" type="slidenum">
              <a:rPr lang="en-US" altLang="en-US" smtClean="0"/>
              <a:pPr>
                <a:defRPr/>
              </a:pPr>
              <a:t>2</a:t>
            </a:fld>
            <a:endParaRPr lang="en-US" altLang="en-US" dirty="0"/>
          </a:p>
        </p:txBody>
      </p:sp>
      <p:sp>
        <p:nvSpPr>
          <p:cNvPr id="4" name="Content Placeholder 3"/>
          <p:cNvSpPr>
            <a:spLocks noGrp="1"/>
          </p:cNvSpPr>
          <p:nvPr>
            <p:ph sz="quarter" idx="12"/>
          </p:nvPr>
        </p:nvSpPr>
        <p:spPr/>
        <p:txBody>
          <a:bodyPr>
            <a:normAutofit/>
          </a:bodyPr>
          <a:lstStyle/>
          <a:p>
            <a:r>
              <a:rPr lang="en-US" dirty="0"/>
              <a:t>Child and dependent care credit rules</a:t>
            </a:r>
          </a:p>
          <a:p>
            <a:pPr lvl="1"/>
            <a:r>
              <a:rPr lang="en-US" dirty="0"/>
              <a:t>Qualifying individual</a:t>
            </a:r>
          </a:p>
          <a:p>
            <a:pPr lvl="1"/>
            <a:r>
              <a:rPr lang="en-US" dirty="0"/>
              <a:t>Earned income requirement and exceptions</a:t>
            </a:r>
          </a:p>
          <a:p>
            <a:pPr lvl="1"/>
            <a:r>
              <a:rPr lang="en-US" dirty="0"/>
              <a:t>Caregiver requirements</a:t>
            </a:r>
          </a:p>
          <a:p>
            <a:r>
              <a:rPr lang="en-US" dirty="0"/>
              <a:t>Calculating the credit</a:t>
            </a:r>
          </a:p>
          <a:p>
            <a:r>
              <a:rPr lang="en-US" dirty="0"/>
              <a:t>Comprehensive topic</a:t>
            </a:r>
          </a:p>
          <a:p>
            <a:pPr lvl="1"/>
            <a:r>
              <a:rPr lang="en-US" dirty="0"/>
              <a:t>When MFS allowed to claim credit </a:t>
            </a:r>
          </a:p>
        </p:txBody>
      </p:sp>
      <p:sp>
        <p:nvSpPr>
          <p:cNvPr id="5" name="Title 4"/>
          <p:cNvSpPr>
            <a:spLocks noGrp="1"/>
          </p:cNvSpPr>
          <p:nvPr>
            <p:ph type="title"/>
          </p:nvPr>
        </p:nvSpPr>
        <p:spPr/>
        <p:txBody>
          <a:bodyPr/>
          <a:lstStyle/>
          <a:p>
            <a:r>
              <a:rPr lang="en-US" dirty="0"/>
              <a:t>Lesson Topics</a:t>
            </a:r>
          </a:p>
        </p:txBody>
      </p:sp>
      <p:sp>
        <p:nvSpPr>
          <p:cNvPr id="6" name="Date Placeholder 5">
            <a:extLst>
              <a:ext uri="{FF2B5EF4-FFF2-40B4-BE49-F238E27FC236}">
                <a16:creationId xmlns:a16="http://schemas.microsoft.com/office/drawing/2014/main" id="{BE002583-69AD-4296-A815-CD6AF0B8DD6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89768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186B31FC-C73A-4A39-A60D-76CC848ACD81}" type="slidenum">
              <a:rPr lang="en-US" altLang="en-US" smtClean="0"/>
              <a:pPr/>
              <a:t>20</a:t>
            </a:fld>
            <a:endParaRPr lang="en-US" altLang="en-US" dirty="0"/>
          </a:p>
        </p:txBody>
      </p:sp>
      <p:sp>
        <p:nvSpPr>
          <p:cNvPr id="5" name="Content Placeholder 4"/>
          <p:cNvSpPr>
            <a:spLocks noGrp="1"/>
          </p:cNvSpPr>
          <p:nvPr>
            <p:ph sz="quarter" idx="12"/>
          </p:nvPr>
        </p:nvSpPr>
        <p:spPr/>
        <p:txBody>
          <a:bodyPr/>
          <a:lstStyle/>
          <a:p>
            <a:r>
              <a:rPr lang="en-US" dirty="0"/>
              <a:t>Surviving taxpayer filing MFJ in year of spouse’s death</a:t>
            </a:r>
          </a:p>
          <a:p>
            <a:pPr lvl="1"/>
            <a:r>
              <a:rPr lang="en-US" dirty="0"/>
              <a:t>Can use </a:t>
            </a:r>
            <a:r>
              <a:rPr lang="en-US" b="1" dirty="0"/>
              <a:t>only</a:t>
            </a:r>
            <a:r>
              <a:rPr lang="en-US" dirty="0"/>
              <a:t> surviving spouse earned income</a:t>
            </a:r>
            <a:endParaRPr lang="en-US" b="1" dirty="0"/>
          </a:p>
          <a:p>
            <a:pPr lvl="2"/>
            <a:r>
              <a:rPr lang="en-US" dirty="0"/>
              <a:t>Beneficial if deceased spouse had little or no earned income</a:t>
            </a:r>
          </a:p>
        </p:txBody>
      </p:sp>
      <p:sp>
        <p:nvSpPr>
          <p:cNvPr id="2" name="Title 1"/>
          <p:cNvSpPr>
            <a:spLocks noGrp="1"/>
          </p:cNvSpPr>
          <p:nvPr>
            <p:ph type="title"/>
          </p:nvPr>
        </p:nvSpPr>
        <p:spPr/>
        <p:txBody>
          <a:bodyPr/>
          <a:lstStyle/>
          <a:p>
            <a:r>
              <a:rPr lang="en-US" dirty="0"/>
              <a:t>Earned Income Requirement</a:t>
            </a:r>
          </a:p>
        </p:txBody>
      </p:sp>
      <p:sp>
        <p:nvSpPr>
          <p:cNvPr id="6" name="Date Placeholder 5">
            <a:extLst>
              <a:ext uri="{FF2B5EF4-FFF2-40B4-BE49-F238E27FC236}">
                <a16:creationId xmlns:a16="http://schemas.microsoft.com/office/drawing/2014/main" id="{6005E25A-C608-4B75-8385-0044FD155198}"/>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41444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pPr>
              <a:defRPr/>
            </a:pPr>
            <a:fld id="{186B31FC-C73A-4A39-A60D-76CC848ACD81}" type="slidenum">
              <a:rPr lang="en-US" altLang="en-US" smtClean="0"/>
              <a:pPr>
                <a:defRPr/>
              </a:pPr>
              <a:t>21</a:t>
            </a:fld>
            <a:endParaRPr lang="en-US" altLang="en-US" dirty="0"/>
          </a:p>
        </p:txBody>
      </p:sp>
      <p:sp>
        <p:nvSpPr>
          <p:cNvPr id="5" name="Content Placeholder 4"/>
          <p:cNvSpPr>
            <a:spLocks noGrp="1"/>
          </p:cNvSpPr>
          <p:nvPr>
            <p:ph sz="quarter" idx="12"/>
          </p:nvPr>
        </p:nvSpPr>
        <p:spPr/>
        <p:txBody>
          <a:bodyPr/>
          <a:lstStyle/>
          <a:p>
            <a:r>
              <a:rPr lang="en-US" dirty="0"/>
              <a:t>Enter “disabled” in TaxSlayer (must be incapable of self-care)</a:t>
            </a:r>
          </a:p>
          <a:p>
            <a:r>
              <a:rPr lang="en-US" dirty="0"/>
              <a:t>Dependent screen</a:t>
            </a:r>
          </a:p>
          <a:p>
            <a:r>
              <a:rPr lang="en-US" dirty="0"/>
              <a:t>Form 2441 Qualifying person not listed on 1040 screen</a:t>
            </a:r>
          </a:p>
        </p:txBody>
      </p:sp>
      <p:sp>
        <p:nvSpPr>
          <p:cNvPr id="2" name="Title 1"/>
          <p:cNvSpPr>
            <a:spLocks noGrp="1"/>
          </p:cNvSpPr>
          <p:nvPr>
            <p:ph type="title"/>
          </p:nvPr>
        </p:nvSpPr>
        <p:spPr/>
        <p:txBody>
          <a:bodyPr>
            <a:normAutofit/>
          </a:bodyPr>
          <a:lstStyle/>
          <a:p>
            <a:r>
              <a:rPr lang="en-US" dirty="0"/>
              <a:t>TaxSlayer Entry – Incapable of Self-Care</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457700" y="2857500"/>
            <a:ext cx="3607452" cy="481708"/>
          </a:xfrm>
          <a:prstGeom prst="rect">
            <a:avLst/>
          </a:prstGeom>
          <a:ln>
            <a:solidFill>
              <a:schemeClr val="tx1"/>
            </a:solidFill>
          </a:ln>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771900" y="4171951"/>
            <a:ext cx="3309344" cy="766202"/>
          </a:xfrm>
          <a:prstGeom prst="rect">
            <a:avLst/>
          </a:prstGeom>
          <a:ln>
            <a:solidFill>
              <a:schemeClr val="tx1"/>
            </a:solidFill>
          </a:ln>
        </p:spPr>
      </p:pic>
      <p:sp>
        <p:nvSpPr>
          <p:cNvPr id="7" name="Date Placeholder 6">
            <a:extLst>
              <a:ext uri="{FF2B5EF4-FFF2-40B4-BE49-F238E27FC236}">
                <a16:creationId xmlns:a16="http://schemas.microsoft.com/office/drawing/2014/main" id="{E6ADB18A-9ECE-456F-A9F0-BB9E80BAA70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66339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5556648"/>
            <a:ext cx="2895600" cy="273844"/>
          </a:xfrm>
        </p:spPr>
        <p:txBody>
          <a:bodyPr/>
          <a:lstStyle/>
          <a:p>
            <a:r>
              <a:rPr lang="en-US"/>
              <a:t>NTTC Training ala NJ – TY2019</a:t>
            </a:r>
            <a:endParaRPr lang="en-US" dirty="0"/>
          </a:p>
        </p:txBody>
      </p:sp>
      <p:sp>
        <p:nvSpPr>
          <p:cNvPr id="4" name="Slide Number Placeholder 3"/>
          <p:cNvSpPr>
            <a:spLocks noGrp="1"/>
          </p:cNvSpPr>
          <p:nvPr>
            <p:ph type="sldNum" sz="quarter" idx="12"/>
          </p:nvPr>
        </p:nvSpPr>
        <p:spPr>
          <a:xfrm>
            <a:off x="0" y="5556648"/>
            <a:ext cx="702469" cy="273844"/>
          </a:xfrm>
        </p:spPr>
        <p:txBody>
          <a:bodyPr/>
          <a:lstStyle/>
          <a:p>
            <a:fld id="{186B31FC-C73A-4A39-A60D-76CC848ACD81}" type="slidenum">
              <a:rPr lang="en-US" altLang="en-US" smtClean="0"/>
              <a:pPr/>
              <a:t>22</a:t>
            </a:fld>
            <a:endParaRPr lang="en-US" altLang="en-US" dirty="0"/>
          </a:p>
        </p:txBody>
      </p:sp>
      <p:sp>
        <p:nvSpPr>
          <p:cNvPr id="9" name="Text Placeholder 8"/>
          <p:cNvSpPr>
            <a:spLocks noGrp="1"/>
          </p:cNvSpPr>
          <p:nvPr>
            <p:ph type="body" sz="quarter" idx="15"/>
          </p:nvPr>
        </p:nvSpPr>
        <p:spPr>
          <a:xfrm>
            <a:off x="702469" y="2172891"/>
            <a:ext cx="3126581" cy="3017044"/>
          </a:xfrm>
        </p:spPr>
        <p:txBody>
          <a:bodyPr/>
          <a:lstStyle/>
          <a:p>
            <a:r>
              <a:rPr lang="en-US" dirty="0"/>
              <a:t>If not listed in dependent section, can add qualifying person on Form 2441</a:t>
            </a:r>
          </a:p>
          <a:p>
            <a:endParaRPr lang="en-US" dirty="0"/>
          </a:p>
        </p:txBody>
      </p:sp>
      <p:sp>
        <p:nvSpPr>
          <p:cNvPr id="2" name="Title 1"/>
          <p:cNvSpPr>
            <a:spLocks noGrp="1"/>
          </p:cNvSpPr>
          <p:nvPr>
            <p:ph type="title"/>
          </p:nvPr>
        </p:nvSpPr>
        <p:spPr>
          <a:xfrm>
            <a:off x="800103" y="878876"/>
            <a:ext cx="7543798" cy="857250"/>
          </a:xfrm>
        </p:spPr>
        <p:txBody>
          <a:bodyPr>
            <a:normAutofit/>
          </a:bodyPr>
          <a:lstStyle/>
          <a:p>
            <a:r>
              <a:rPr lang="en-US" dirty="0"/>
              <a:t>TaxSlayer – Qualifying Person Not a Dependent</a:t>
            </a:r>
          </a:p>
        </p:txBody>
      </p:sp>
      <p:grpSp>
        <p:nvGrpSpPr>
          <p:cNvPr id="8" name="Group 7"/>
          <p:cNvGrpSpPr/>
          <p:nvPr/>
        </p:nvGrpSpPr>
        <p:grpSpPr>
          <a:xfrm>
            <a:off x="4114800" y="2286001"/>
            <a:ext cx="4457700" cy="3008579"/>
            <a:chOff x="3124200" y="2286000"/>
            <a:chExt cx="5943600" cy="4011439"/>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124200" y="2286000"/>
              <a:ext cx="5943600" cy="4011439"/>
            </a:xfrm>
            <a:prstGeom prst="rect">
              <a:avLst/>
            </a:prstGeom>
            <a:ln>
              <a:solidFill>
                <a:schemeClr val="tx1"/>
              </a:solidFill>
            </a:ln>
          </p:spPr>
        </p:pic>
        <p:sp>
          <p:nvSpPr>
            <p:cNvPr id="7" name="Rounded Rectangle 6"/>
            <p:cNvSpPr/>
            <p:nvPr/>
          </p:nvSpPr>
          <p:spPr>
            <a:xfrm>
              <a:off x="4495800" y="5638800"/>
              <a:ext cx="2514600" cy="3319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5" name="Date Placeholder 4">
            <a:extLst>
              <a:ext uri="{FF2B5EF4-FFF2-40B4-BE49-F238E27FC236}">
                <a16:creationId xmlns:a16="http://schemas.microsoft.com/office/drawing/2014/main" id="{BD35A6FB-C74D-4FFC-BCD8-A6711EF3BC35}"/>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866369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5664" y="3048773"/>
            <a:ext cx="7922419" cy="2507456"/>
          </a:xfrm>
          <a:prstGeom prst="rect">
            <a:avLst/>
          </a:prstGeom>
        </p:spPr>
      </p:pic>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26CD05F4-48F2-4AC7-B951-F9D1AB81AEC3}" type="slidenum">
              <a:rPr lang="en-US" altLang="en-US" smtClean="0"/>
              <a:pPr>
                <a:defRPr/>
              </a:pPr>
              <a:t>23</a:t>
            </a:fld>
            <a:endParaRPr lang="en-US" altLang="en-US" dirty="0"/>
          </a:p>
        </p:txBody>
      </p:sp>
      <p:sp>
        <p:nvSpPr>
          <p:cNvPr id="10" name="Content Placeholder 9"/>
          <p:cNvSpPr>
            <a:spLocks noGrp="1"/>
          </p:cNvSpPr>
          <p:nvPr>
            <p:ph sz="quarter" idx="12"/>
          </p:nvPr>
        </p:nvSpPr>
        <p:spPr/>
        <p:txBody>
          <a:bodyPr/>
          <a:lstStyle/>
          <a:p>
            <a:r>
              <a:rPr lang="en-US" dirty="0"/>
              <a:t>Form 2441 Credit for child and dependent care expenses entered on Form 1040 Schedule 3 </a:t>
            </a:r>
          </a:p>
        </p:txBody>
      </p:sp>
      <p:sp>
        <p:nvSpPr>
          <p:cNvPr id="9" name="Title 8"/>
          <p:cNvSpPr>
            <a:spLocks noGrp="1"/>
          </p:cNvSpPr>
          <p:nvPr>
            <p:ph type="title"/>
          </p:nvPr>
        </p:nvSpPr>
        <p:spPr/>
        <p:txBody>
          <a:bodyPr>
            <a:normAutofit/>
          </a:bodyPr>
          <a:lstStyle/>
          <a:p>
            <a:r>
              <a:rPr lang="en-US" dirty="0"/>
              <a:t>Schedule 3 Nonrefundable Credits</a:t>
            </a:r>
          </a:p>
        </p:txBody>
      </p:sp>
      <p:sp>
        <p:nvSpPr>
          <p:cNvPr id="8" name="TextBox 7"/>
          <p:cNvSpPr txBox="1"/>
          <p:nvPr/>
        </p:nvSpPr>
        <p:spPr>
          <a:xfrm>
            <a:off x="7034012" y="4494679"/>
            <a:ext cx="137160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p>
        </p:txBody>
      </p:sp>
      <p:sp>
        <p:nvSpPr>
          <p:cNvPr id="4" name="Date Placeholder 3">
            <a:extLst>
              <a:ext uri="{FF2B5EF4-FFF2-40B4-BE49-F238E27FC236}">
                <a16:creationId xmlns:a16="http://schemas.microsoft.com/office/drawing/2014/main" id="{CBBA9EF3-AFAD-42BB-9329-1454EE4E8AC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202327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186B31FC-C73A-4A39-A60D-76CC848ACD81}" type="slidenum">
              <a:rPr lang="en-US" altLang="en-US" smtClean="0"/>
              <a:pPr/>
              <a:t>24</a:t>
            </a:fld>
            <a:endParaRPr lang="en-US" altLang="en-US" dirty="0"/>
          </a:p>
        </p:txBody>
      </p:sp>
      <p:sp>
        <p:nvSpPr>
          <p:cNvPr id="21511" name="Content Placeholder 2"/>
          <p:cNvSpPr>
            <a:spLocks noGrp="1"/>
          </p:cNvSpPr>
          <p:nvPr>
            <p:ph sz="quarter" idx="12"/>
          </p:nvPr>
        </p:nvSpPr>
        <p:spPr/>
        <p:txBody>
          <a:bodyPr>
            <a:normAutofit/>
          </a:bodyPr>
          <a:lstStyle/>
          <a:p>
            <a:r>
              <a:rPr lang="en-US" altLang="en-US" dirty="0"/>
              <a:t>Verify care was for taxpayer to work or look for work</a:t>
            </a:r>
          </a:p>
          <a:p>
            <a:r>
              <a:rPr lang="en-US" altLang="en-US" dirty="0"/>
              <a:t>Verify deemed income for incapable of self-care or student spouse was entered correctly</a:t>
            </a:r>
          </a:p>
          <a:p>
            <a:r>
              <a:rPr lang="en-US" altLang="en-US" dirty="0"/>
              <a:t>Verify surviving spouse’s earned income used for deceased spouse if beneficial</a:t>
            </a:r>
          </a:p>
          <a:p>
            <a:endParaRPr lang="en-US" altLang="en-US" dirty="0"/>
          </a:p>
        </p:txBody>
      </p:sp>
      <p:sp>
        <p:nvSpPr>
          <p:cNvPr id="2" name="Title 1"/>
          <p:cNvSpPr>
            <a:spLocks noGrp="1"/>
          </p:cNvSpPr>
          <p:nvPr>
            <p:ph type="title"/>
          </p:nvPr>
        </p:nvSpPr>
        <p:spPr/>
        <p:txBody>
          <a:bodyPr/>
          <a:lstStyle/>
          <a:p>
            <a:r>
              <a:rPr lang="en-US" dirty="0"/>
              <a:t>Quality Review</a:t>
            </a:r>
          </a:p>
        </p:txBody>
      </p:sp>
      <p:sp>
        <p:nvSpPr>
          <p:cNvPr id="4" name="Date Placeholder 3">
            <a:extLst>
              <a:ext uri="{FF2B5EF4-FFF2-40B4-BE49-F238E27FC236}">
                <a16:creationId xmlns:a16="http://schemas.microsoft.com/office/drawing/2014/main" id="{599BDBDF-CFDF-46CE-AD41-063AE53D7AC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85764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186B31FC-C73A-4A39-A60D-76CC848ACD81}" type="slidenum">
              <a:rPr lang="en-US" altLang="en-US" smtClean="0"/>
              <a:pPr/>
              <a:t>25</a:t>
            </a:fld>
            <a:endParaRPr lang="en-US" altLang="en-US" dirty="0"/>
          </a:p>
        </p:txBody>
      </p:sp>
      <p:sp>
        <p:nvSpPr>
          <p:cNvPr id="34819" name="Content Placeholder 2"/>
          <p:cNvSpPr>
            <a:spLocks noGrp="1"/>
          </p:cNvSpPr>
          <p:nvPr>
            <p:ph sz="quarter" idx="12"/>
          </p:nvPr>
        </p:nvSpPr>
        <p:spPr>
          <a:xfrm>
            <a:off x="959125" y="2057400"/>
            <a:ext cx="7315200" cy="2908026"/>
          </a:xfrm>
        </p:spPr>
        <p:txBody>
          <a:bodyPr>
            <a:normAutofit/>
          </a:bodyPr>
          <a:lstStyle/>
          <a:p>
            <a:r>
              <a:rPr lang="en-US" altLang="en-US" dirty="0"/>
              <a:t>Mary and Tom file MFJ</a:t>
            </a:r>
          </a:p>
          <a:p>
            <a:r>
              <a:rPr lang="en-US" altLang="en-US" dirty="0"/>
              <a:t>Mary is a stay-at-home mom </a:t>
            </a:r>
          </a:p>
          <a:p>
            <a:r>
              <a:rPr lang="en-US" altLang="en-US" dirty="0"/>
              <a:t>When she needed to travel to take care of her own parents, Mary and Tom paid for day care for their kids</a:t>
            </a:r>
          </a:p>
          <a:p>
            <a:r>
              <a:rPr lang="en-US" altLang="en-US" dirty="0"/>
              <a:t>Can they claim the dependent care credit for this expense?</a:t>
            </a:r>
          </a:p>
        </p:txBody>
      </p:sp>
      <p:sp>
        <p:nvSpPr>
          <p:cNvPr id="2" name="Title 1"/>
          <p:cNvSpPr>
            <a:spLocks noGrp="1"/>
          </p:cNvSpPr>
          <p:nvPr>
            <p:ph type="title"/>
          </p:nvPr>
        </p:nvSpPr>
        <p:spPr/>
        <p:txBody>
          <a:bodyPr/>
          <a:lstStyle/>
          <a:p>
            <a:r>
              <a:rPr lang="en-US"/>
              <a:t>Quiz 1</a:t>
            </a:r>
            <a:endParaRPr lang="en-US" dirty="0"/>
          </a:p>
        </p:txBody>
      </p:sp>
      <p:sp>
        <p:nvSpPr>
          <p:cNvPr id="7" name="Rectangle 6"/>
          <p:cNvSpPr>
            <a:spLocks noChangeArrowheads="1"/>
          </p:cNvSpPr>
          <p:nvPr/>
        </p:nvSpPr>
        <p:spPr bwMode="auto">
          <a:xfrm>
            <a:off x="1200151" y="4922536"/>
            <a:ext cx="7600949"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2325" dirty="0">
                <a:solidFill>
                  <a:srgbClr val="0000FF"/>
                </a:solidFill>
                <a:cs typeface="Calibri" panose="020F0502020204030204" pitchFamily="34" charset="0"/>
              </a:rPr>
              <a:t>No – payment was not so Mary could work or look for work</a:t>
            </a:r>
          </a:p>
        </p:txBody>
      </p:sp>
      <p:sp>
        <p:nvSpPr>
          <p:cNvPr id="4" name="Date Placeholder 3">
            <a:extLst>
              <a:ext uri="{FF2B5EF4-FFF2-40B4-BE49-F238E27FC236}">
                <a16:creationId xmlns:a16="http://schemas.microsoft.com/office/drawing/2014/main" id="{C095045A-8104-40CA-ACC4-946BFBA61C9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565091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186B31FC-C73A-4A39-A60D-76CC848ACD81}" type="slidenum">
              <a:rPr lang="en-US" altLang="en-US" smtClean="0"/>
              <a:pPr>
                <a:defRPr/>
              </a:pPr>
              <a:t>26</a:t>
            </a:fld>
            <a:endParaRPr lang="en-US" altLang="en-US" dirty="0"/>
          </a:p>
        </p:txBody>
      </p:sp>
      <p:sp>
        <p:nvSpPr>
          <p:cNvPr id="4" name="Content Placeholder 3"/>
          <p:cNvSpPr>
            <a:spLocks noGrp="1"/>
          </p:cNvSpPr>
          <p:nvPr>
            <p:ph sz="quarter" idx="12"/>
          </p:nvPr>
        </p:nvSpPr>
        <p:spPr>
          <a:xfrm>
            <a:off x="959125" y="2178325"/>
            <a:ext cx="7315200" cy="2565125"/>
          </a:xfrm>
        </p:spPr>
        <p:txBody>
          <a:bodyPr>
            <a:normAutofit/>
          </a:bodyPr>
          <a:lstStyle/>
          <a:p>
            <a:r>
              <a:rPr lang="en-US" dirty="0"/>
              <a:t>Maria’s husband Jose has dementia and cannot be left at home alone</a:t>
            </a:r>
          </a:p>
          <a:p>
            <a:r>
              <a:rPr lang="en-US" dirty="0"/>
              <a:t>She takes him to an adult day care at the local hospital each day on her way to work</a:t>
            </a:r>
          </a:p>
          <a:p>
            <a:r>
              <a:rPr lang="en-US" dirty="0"/>
              <a:t>Can they claim the dependent care credit even though Jose does not work?</a:t>
            </a:r>
          </a:p>
        </p:txBody>
      </p:sp>
      <p:sp>
        <p:nvSpPr>
          <p:cNvPr id="5" name="Title 4"/>
          <p:cNvSpPr>
            <a:spLocks noGrp="1"/>
          </p:cNvSpPr>
          <p:nvPr>
            <p:ph type="title"/>
          </p:nvPr>
        </p:nvSpPr>
        <p:spPr/>
        <p:txBody>
          <a:bodyPr/>
          <a:lstStyle/>
          <a:p>
            <a:r>
              <a:rPr lang="en-US" dirty="0"/>
              <a:t>Quiz 2</a:t>
            </a:r>
          </a:p>
        </p:txBody>
      </p:sp>
      <p:sp>
        <p:nvSpPr>
          <p:cNvPr id="6" name="TextBox 5"/>
          <p:cNvSpPr txBox="1"/>
          <p:nvPr/>
        </p:nvSpPr>
        <p:spPr>
          <a:xfrm>
            <a:off x="1200150" y="4629150"/>
            <a:ext cx="6925943" cy="830997"/>
          </a:xfrm>
          <a:prstGeom prst="rect">
            <a:avLst/>
          </a:prstGeom>
          <a:noFill/>
        </p:spPr>
        <p:txBody>
          <a:bodyPr wrap="square" rtlCol="0">
            <a:spAutoFit/>
          </a:bodyPr>
          <a:lstStyle/>
          <a:p>
            <a:r>
              <a:rPr lang="en-US" sz="2400" b="1" dirty="0">
                <a:solidFill>
                  <a:srgbClr val="0000FF"/>
                </a:solidFill>
              </a:rPr>
              <a:t>Yes – Complete </a:t>
            </a:r>
            <a:r>
              <a:rPr lang="en-US" sz="2400" b="1" dirty="0" err="1">
                <a:solidFill>
                  <a:srgbClr val="0000FF"/>
                </a:solidFill>
              </a:rPr>
              <a:t>TaxSlayer</a:t>
            </a:r>
            <a:r>
              <a:rPr lang="en-US" sz="2400" b="1" dirty="0">
                <a:solidFill>
                  <a:srgbClr val="0000FF"/>
                </a:solidFill>
              </a:rPr>
              <a:t> Form 2441 Step 3 – Add a qualifying person incapable of self-care spouse</a:t>
            </a:r>
          </a:p>
        </p:txBody>
      </p:sp>
      <p:sp>
        <p:nvSpPr>
          <p:cNvPr id="7" name="Date Placeholder 6">
            <a:extLst>
              <a:ext uri="{FF2B5EF4-FFF2-40B4-BE49-F238E27FC236}">
                <a16:creationId xmlns:a16="http://schemas.microsoft.com/office/drawing/2014/main" id="{D789DE20-66A8-43D7-9A3C-9BC320C6DDE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20852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6" name="Slide Number Placeholder 5"/>
          <p:cNvSpPr>
            <a:spLocks noGrp="1"/>
          </p:cNvSpPr>
          <p:nvPr>
            <p:ph type="sldNum" sz="quarter" idx="4"/>
          </p:nvPr>
        </p:nvSpPr>
        <p:spPr>
          <a:xfrm>
            <a:off x="457204" y="6265308"/>
            <a:ext cx="702365" cy="365125"/>
          </a:xfrm>
        </p:spPr>
        <p:txBody>
          <a:bodyPr/>
          <a:lstStyle/>
          <a:p>
            <a:fld id="{186B31FC-C73A-4A39-A60D-76CC848ACD81}" type="slidenum">
              <a:rPr lang="en-US" altLang="en-US" smtClean="0"/>
              <a:pPr/>
              <a:t>27</a:t>
            </a:fld>
            <a:endParaRPr lang="en-US" altLang="en-US" dirty="0"/>
          </a:p>
        </p:txBody>
      </p:sp>
      <p:sp>
        <p:nvSpPr>
          <p:cNvPr id="37891" name="Content Placeholder 2"/>
          <p:cNvSpPr>
            <a:spLocks noGrp="1"/>
          </p:cNvSpPr>
          <p:nvPr>
            <p:ph sz="quarter" idx="12"/>
          </p:nvPr>
        </p:nvSpPr>
        <p:spPr>
          <a:xfrm>
            <a:off x="959125" y="2178325"/>
            <a:ext cx="7315200" cy="2507975"/>
          </a:xfrm>
        </p:spPr>
        <p:txBody>
          <a:bodyPr>
            <a:normAutofit/>
          </a:bodyPr>
          <a:lstStyle/>
          <a:p>
            <a:r>
              <a:rPr lang="en-US" altLang="en-US" dirty="0"/>
              <a:t>Young Amanda lives with her mother</a:t>
            </a:r>
          </a:p>
          <a:p>
            <a:r>
              <a:rPr lang="en-US" altLang="en-US" dirty="0"/>
              <a:t>As part of the divorce decree, her father Jack agreed to pay for Amanda’s day care while her mother works</a:t>
            </a:r>
          </a:p>
          <a:p>
            <a:r>
              <a:rPr lang="en-US" altLang="en-US" dirty="0"/>
              <a:t>Amanda’s mother has signed Form 8332 so that Jack can claim Amanda’s exemption</a:t>
            </a:r>
          </a:p>
          <a:p>
            <a:r>
              <a:rPr lang="en-US" altLang="en-US" dirty="0"/>
              <a:t>Who can claim the dependent care credit?</a:t>
            </a:r>
          </a:p>
        </p:txBody>
      </p:sp>
      <p:sp>
        <p:nvSpPr>
          <p:cNvPr id="2" name="Title 1"/>
          <p:cNvSpPr>
            <a:spLocks noGrp="1"/>
          </p:cNvSpPr>
          <p:nvPr>
            <p:ph type="title"/>
          </p:nvPr>
        </p:nvSpPr>
        <p:spPr/>
        <p:txBody>
          <a:bodyPr/>
          <a:lstStyle/>
          <a:p>
            <a:r>
              <a:rPr lang="en-US"/>
              <a:t>Quiz 3</a:t>
            </a:r>
            <a:endParaRPr lang="en-US" dirty="0"/>
          </a:p>
        </p:txBody>
      </p:sp>
      <p:sp>
        <p:nvSpPr>
          <p:cNvPr id="4" name="Rectangle 3"/>
          <p:cNvSpPr>
            <a:spLocks noChangeArrowheads="1"/>
          </p:cNvSpPr>
          <p:nvPr/>
        </p:nvSpPr>
        <p:spPr bwMode="auto">
          <a:xfrm>
            <a:off x="457200" y="4629150"/>
            <a:ext cx="84010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2250" dirty="0">
                <a:solidFill>
                  <a:srgbClr val="0000FF"/>
                </a:solidFill>
                <a:cs typeface="Calibri" panose="020F0502020204030204" pitchFamily="34" charset="0"/>
              </a:rPr>
              <a:t>No one. Amanda did not live with Jack for six months, so he cannot claim it; and Amanda’s mother did not pay it, so she cannot claim it</a:t>
            </a:r>
          </a:p>
        </p:txBody>
      </p:sp>
      <p:sp>
        <p:nvSpPr>
          <p:cNvPr id="5" name="Date Placeholder 4">
            <a:extLst>
              <a:ext uri="{FF2B5EF4-FFF2-40B4-BE49-F238E27FC236}">
                <a16:creationId xmlns:a16="http://schemas.microsoft.com/office/drawing/2014/main" id="{E1ECC2F4-B5ED-4487-9214-4203F1F29FC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8380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nimated-question-mark-35-1.jpg"/>
          <p:cNvPicPr>
            <a:picLocks noChangeAspect="1"/>
          </p:cNvPicPr>
          <p:nvPr/>
        </p:nvPicPr>
        <p:blipFill>
          <a:blip r:embed="rId3"/>
          <a:stretch>
            <a:fillRect/>
          </a:stretch>
        </p:blipFill>
        <p:spPr>
          <a:xfrm>
            <a:off x="457200" y="1885951"/>
            <a:ext cx="3746897" cy="3746897"/>
          </a:xfrm>
          <a:prstGeom prst="rect">
            <a:avLst/>
          </a:prstGeom>
        </p:spPr>
      </p:pic>
      <p:sp>
        <p:nvSpPr>
          <p:cNvPr id="3" name="Footer Placeholder 2"/>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pPr>
              <a:defRPr/>
            </a:pPr>
            <a:fld id="{186B31FC-C73A-4A39-A60D-76CC848ACD81}" type="slidenum">
              <a:rPr lang="en-US" altLang="en-US" smtClean="0"/>
              <a:pPr>
                <a:defRPr/>
              </a:pPr>
              <a:t>28</a:t>
            </a:fld>
            <a:endParaRPr lang="en-US" altLang="en-US" dirty="0"/>
          </a:p>
        </p:txBody>
      </p:sp>
      <p:sp>
        <p:nvSpPr>
          <p:cNvPr id="25607" name="Content Placeholder 2"/>
          <p:cNvSpPr>
            <a:spLocks noGrp="1"/>
          </p:cNvSpPr>
          <p:nvPr>
            <p:ph sz="quarter" idx="12"/>
          </p:nvPr>
        </p:nvSpPr>
        <p:spPr>
          <a:xfrm>
            <a:off x="2857500" y="2519958"/>
            <a:ext cx="3814763" cy="2528888"/>
          </a:xfrm>
        </p:spPr>
        <p:txBody>
          <a:bodyPr>
            <a:normAutofit/>
          </a:bodyPr>
          <a:lstStyle/>
          <a:p>
            <a:pPr marL="30361" indent="0">
              <a:buNone/>
            </a:pPr>
            <a:endParaRPr lang="en-US" altLang="en-US" dirty="0"/>
          </a:p>
          <a:p>
            <a:pPr marL="30361" indent="0">
              <a:buNone/>
            </a:pPr>
            <a:endParaRPr lang="en-US" altLang="en-US" sz="2850" b="1" dirty="0"/>
          </a:p>
          <a:p>
            <a:pPr marL="30361" indent="0">
              <a:buNone/>
            </a:pPr>
            <a:r>
              <a:rPr lang="en-US" altLang="en-US" sz="2850" b="1" dirty="0"/>
              <a:t>			</a:t>
            </a:r>
          </a:p>
        </p:txBody>
      </p:sp>
      <p:sp>
        <p:nvSpPr>
          <p:cNvPr id="2" name="Title 1"/>
          <p:cNvSpPr>
            <a:spLocks noGrp="1"/>
          </p:cNvSpPr>
          <p:nvPr>
            <p:ph type="title"/>
          </p:nvPr>
        </p:nvSpPr>
        <p:spPr/>
        <p:txBody>
          <a:bodyPr/>
          <a:lstStyle/>
          <a:p>
            <a:pPr>
              <a:defRPr/>
            </a:pPr>
            <a:r>
              <a:rPr lang="en-US" dirty="0"/>
              <a:t>Child and Dependent Care</a:t>
            </a:r>
          </a:p>
        </p:txBody>
      </p:sp>
      <p:sp>
        <p:nvSpPr>
          <p:cNvPr id="8" name="Rectangle 7"/>
          <p:cNvSpPr/>
          <p:nvPr/>
        </p:nvSpPr>
        <p:spPr>
          <a:xfrm>
            <a:off x="3714751" y="2457451"/>
            <a:ext cx="1912127" cy="530915"/>
          </a:xfrm>
          <a:prstGeom prst="rect">
            <a:avLst/>
          </a:prstGeom>
        </p:spPr>
        <p:txBody>
          <a:bodyPr wrap="none">
            <a:spAutoFit/>
          </a:bodyPr>
          <a:lstStyle/>
          <a:p>
            <a:pPr marL="30361" defTabSz="342892">
              <a:spcBef>
                <a:spcPts val="1350"/>
              </a:spcBef>
              <a:buClr>
                <a:srgbClr val="CF2124"/>
              </a:buClr>
              <a:buSzPct val="70000"/>
            </a:pPr>
            <a:r>
              <a:rPr lang="en-US" altLang="en-US" sz="2850" b="1" dirty="0">
                <a:solidFill>
                  <a:prstClr val="black"/>
                </a:solidFill>
              </a:rPr>
              <a:t>Questions?</a:t>
            </a:r>
          </a:p>
        </p:txBody>
      </p:sp>
      <p:sp>
        <p:nvSpPr>
          <p:cNvPr id="9" name="Rectangle 8"/>
          <p:cNvSpPr/>
          <p:nvPr/>
        </p:nvSpPr>
        <p:spPr>
          <a:xfrm>
            <a:off x="4744898" y="3371851"/>
            <a:ext cx="1987852" cy="530915"/>
          </a:xfrm>
          <a:prstGeom prst="rect">
            <a:avLst/>
          </a:prstGeom>
        </p:spPr>
        <p:txBody>
          <a:bodyPr wrap="none">
            <a:spAutoFit/>
          </a:bodyPr>
          <a:lstStyle/>
          <a:p>
            <a:r>
              <a:rPr lang="en-US" altLang="en-US" sz="2850" b="1" dirty="0">
                <a:solidFill>
                  <a:prstClr val="black"/>
                </a:solidFill>
              </a:rPr>
              <a:t>Comments?</a:t>
            </a:r>
            <a:endParaRPr lang="en-US" sz="1350" dirty="0"/>
          </a:p>
        </p:txBody>
      </p:sp>
      <p:sp>
        <p:nvSpPr>
          <p:cNvPr id="4" name="Date Placeholder 3">
            <a:extLst>
              <a:ext uri="{FF2B5EF4-FFF2-40B4-BE49-F238E27FC236}">
                <a16:creationId xmlns:a16="http://schemas.microsoft.com/office/drawing/2014/main" id="{5579EC8E-36E3-41ED-8EA8-AEE8BBCE8CD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023016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subTitle" idx="1"/>
          </p:nvPr>
        </p:nvSpPr>
        <p:spPr/>
        <p:txBody>
          <a:bodyPr/>
          <a:lstStyle/>
          <a:p>
            <a:r>
              <a:rPr lang="en-US" dirty="0"/>
              <a:t>Married Filing Separately Exception</a:t>
            </a:r>
          </a:p>
        </p:txBody>
      </p:sp>
      <p:sp>
        <p:nvSpPr>
          <p:cNvPr id="5" name="Title 4"/>
          <p:cNvSpPr>
            <a:spLocks noGrp="1"/>
          </p:cNvSpPr>
          <p:nvPr>
            <p:ph type="title"/>
          </p:nvPr>
        </p:nvSpPr>
        <p:spPr/>
        <p:txBody>
          <a:bodyPr>
            <a:normAutofit/>
          </a:bodyPr>
          <a:lstStyle/>
          <a:p>
            <a:r>
              <a:rPr lang="en-US" dirty="0"/>
              <a:t>Child &amp; Dependent Care – Comprehensive Topics</a:t>
            </a:r>
          </a:p>
        </p:txBody>
      </p:sp>
      <p:sp>
        <p:nvSpPr>
          <p:cNvPr id="2" name="Date Placeholder 1">
            <a:extLst>
              <a:ext uri="{FF2B5EF4-FFF2-40B4-BE49-F238E27FC236}">
                <a16:creationId xmlns:a16="http://schemas.microsoft.com/office/drawing/2014/main" id="{EBDC9EB1-3313-48A3-919B-1D49271ABF9F}"/>
              </a:ext>
            </a:extLst>
          </p:cNvPr>
          <p:cNvSpPr>
            <a:spLocks noGrp="1"/>
          </p:cNvSpPr>
          <p:nvPr>
            <p:ph type="dt" sz="half" idx="2"/>
          </p:nvPr>
        </p:nvSpPr>
        <p:spPr/>
        <p:txBody>
          <a:bodyPr/>
          <a:lstStyle/>
          <a:p>
            <a:r>
              <a:rPr lang="en-US"/>
              <a:t>11-27-2019 v1a</a:t>
            </a:r>
          </a:p>
        </p:txBody>
      </p:sp>
      <p:sp>
        <p:nvSpPr>
          <p:cNvPr id="3" name="Footer Placeholder 2">
            <a:extLst>
              <a:ext uri="{FF2B5EF4-FFF2-40B4-BE49-F238E27FC236}">
                <a16:creationId xmlns:a16="http://schemas.microsoft.com/office/drawing/2014/main" id="{549B7F18-BA08-4105-BEEE-7D04D7505C69}"/>
              </a:ext>
            </a:extLst>
          </p:cNvPr>
          <p:cNvSpPr>
            <a:spLocks noGrp="1"/>
          </p:cNvSpPr>
          <p:nvPr>
            <p:ph type="ftr" sz="quarter" idx="3"/>
          </p:nvPr>
        </p:nvSpPr>
        <p:spPr/>
        <p:txBody>
          <a:bodyPr/>
          <a:lstStyle/>
          <a:p>
            <a:r>
              <a:rPr lang="en-US"/>
              <a:t>NTTC Training ala NJ – TY2019</a:t>
            </a:r>
          </a:p>
        </p:txBody>
      </p:sp>
      <p:sp>
        <p:nvSpPr>
          <p:cNvPr id="6" name="Slide Number Placeholder 5">
            <a:extLst>
              <a:ext uri="{FF2B5EF4-FFF2-40B4-BE49-F238E27FC236}">
                <a16:creationId xmlns:a16="http://schemas.microsoft.com/office/drawing/2014/main" id="{EC967DC5-F9FC-4FDB-B238-3C19563B3154}"/>
              </a:ext>
            </a:extLst>
          </p:cNvPr>
          <p:cNvSpPr>
            <a:spLocks noGrp="1"/>
          </p:cNvSpPr>
          <p:nvPr>
            <p:ph type="sldNum" sz="quarter" idx="4"/>
          </p:nvPr>
        </p:nvSpPr>
        <p:spPr/>
        <p:txBody>
          <a:bodyPr/>
          <a:lstStyle/>
          <a:p>
            <a:fld id="{F56DB09B-2E1E-48D6-BF38-233787F9BAB1}" type="slidenum">
              <a:rPr lang="en-US" smtClean="0"/>
              <a:t>29</a:t>
            </a:fld>
            <a:endParaRPr lang="en-US"/>
          </a:p>
        </p:txBody>
      </p:sp>
    </p:spTree>
    <p:extLst>
      <p:ext uri="{BB962C8B-B14F-4D97-AF65-F5344CB8AC3E}">
        <p14:creationId xmlns:p14="http://schemas.microsoft.com/office/powerpoint/2010/main" val="105830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186B31FC-C73A-4A39-A60D-76CC848ACD81}" type="slidenum">
              <a:rPr lang="en-US" altLang="en-US" smtClean="0"/>
              <a:pPr>
                <a:defRPr/>
              </a:pPr>
              <a:t>3</a:t>
            </a:fld>
            <a:endParaRPr lang="en-US" altLang="en-US" dirty="0"/>
          </a:p>
        </p:txBody>
      </p:sp>
      <p:sp>
        <p:nvSpPr>
          <p:cNvPr id="4" name="Content Placeholder 3"/>
          <p:cNvSpPr>
            <a:spLocks noGrp="1"/>
          </p:cNvSpPr>
          <p:nvPr>
            <p:ph sz="quarter" idx="12"/>
          </p:nvPr>
        </p:nvSpPr>
        <p:spPr/>
        <p:txBody>
          <a:bodyPr/>
          <a:lstStyle/>
          <a:p>
            <a:r>
              <a:rPr lang="en-US" dirty="0"/>
              <a:t>Credits reduce tax liability dollar for dollar</a:t>
            </a:r>
          </a:p>
          <a:p>
            <a:pPr lvl="1"/>
            <a:r>
              <a:rPr lang="en-US" dirty="0"/>
              <a:t>Nonrefundable credits</a:t>
            </a:r>
          </a:p>
          <a:p>
            <a:pPr lvl="2"/>
            <a:r>
              <a:rPr lang="en-US" dirty="0"/>
              <a:t>Limited to tax liability</a:t>
            </a:r>
          </a:p>
          <a:p>
            <a:pPr lvl="2"/>
            <a:r>
              <a:rPr lang="en-US" dirty="0"/>
              <a:t>Cannot reduce tax liability below $0</a:t>
            </a:r>
          </a:p>
          <a:p>
            <a:pPr lvl="1"/>
            <a:r>
              <a:rPr lang="en-US" dirty="0"/>
              <a:t>Refundable credits</a:t>
            </a:r>
          </a:p>
          <a:p>
            <a:pPr lvl="2"/>
            <a:r>
              <a:rPr lang="en-US" dirty="0"/>
              <a:t>Can reduce tax liability below $0</a:t>
            </a:r>
          </a:p>
          <a:p>
            <a:pPr lvl="2"/>
            <a:r>
              <a:rPr lang="en-US" dirty="0"/>
              <a:t>Entered in payment section of Form 1040</a:t>
            </a:r>
          </a:p>
        </p:txBody>
      </p:sp>
      <p:sp>
        <p:nvSpPr>
          <p:cNvPr id="5" name="Title 4"/>
          <p:cNvSpPr>
            <a:spLocks noGrp="1"/>
          </p:cNvSpPr>
          <p:nvPr>
            <p:ph type="title"/>
          </p:nvPr>
        </p:nvSpPr>
        <p:spPr/>
        <p:txBody>
          <a:bodyPr/>
          <a:lstStyle/>
          <a:p>
            <a:r>
              <a:rPr lang="en-US" dirty="0"/>
              <a:t>Types of Credits</a:t>
            </a:r>
          </a:p>
        </p:txBody>
      </p:sp>
      <p:sp>
        <p:nvSpPr>
          <p:cNvPr id="6" name="Date Placeholder 5">
            <a:extLst>
              <a:ext uri="{FF2B5EF4-FFF2-40B4-BE49-F238E27FC236}">
                <a16:creationId xmlns:a16="http://schemas.microsoft.com/office/drawing/2014/main" id="{BC4ACC1F-B47E-4851-B83C-115DD65495F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605465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186B31FC-C73A-4A39-A60D-76CC848ACD81}" type="slidenum">
              <a:rPr lang="en-US" altLang="en-US" smtClean="0"/>
              <a:pPr/>
              <a:t>30</a:t>
            </a:fld>
            <a:endParaRPr lang="en-US" altLang="en-US" dirty="0"/>
          </a:p>
        </p:txBody>
      </p:sp>
      <p:sp>
        <p:nvSpPr>
          <p:cNvPr id="5" name="Content Placeholder 4"/>
          <p:cNvSpPr>
            <a:spLocks noGrp="1"/>
          </p:cNvSpPr>
          <p:nvPr>
            <p:ph sz="quarter" idx="12"/>
          </p:nvPr>
        </p:nvSpPr>
        <p:spPr/>
        <p:txBody>
          <a:bodyPr>
            <a:normAutofit/>
          </a:bodyPr>
          <a:lstStyle/>
          <a:p>
            <a:r>
              <a:rPr lang="en-US" altLang="en-US" dirty="0"/>
              <a:t>Married and not filing with spouse</a:t>
            </a:r>
          </a:p>
          <a:p>
            <a:pPr lvl="1"/>
            <a:r>
              <a:rPr lang="en-US" altLang="en-US" dirty="0"/>
              <a:t>Taxpayer not qualified for </a:t>
            </a:r>
            <a:r>
              <a:rPr lang="en-US" altLang="en-US" dirty="0" err="1"/>
              <a:t>HoH</a:t>
            </a:r>
            <a:r>
              <a:rPr lang="en-US" altLang="en-US" dirty="0"/>
              <a:t> filing status</a:t>
            </a:r>
          </a:p>
          <a:p>
            <a:pPr lvl="1"/>
            <a:r>
              <a:rPr lang="en-US" altLang="en-US" dirty="0"/>
              <a:t>Taxpayer paid over half the cost of maintaining the home for unrelated child or person incapable of self-care </a:t>
            </a:r>
          </a:p>
          <a:p>
            <a:pPr lvl="1"/>
            <a:r>
              <a:rPr lang="en-US" altLang="en-US" dirty="0"/>
              <a:t>Qualifying person lived with taxpayer more than half the year</a:t>
            </a:r>
          </a:p>
          <a:p>
            <a:pPr lvl="1"/>
            <a:r>
              <a:rPr lang="en-US" altLang="en-US" dirty="0"/>
              <a:t>Qualifying person not being claimed by another taxpayer</a:t>
            </a:r>
          </a:p>
        </p:txBody>
      </p:sp>
      <p:sp>
        <p:nvSpPr>
          <p:cNvPr id="2" name="Title 1"/>
          <p:cNvSpPr>
            <a:spLocks noGrp="1"/>
          </p:cNvSpPr>
          <p:nvPr>
            <p:ph type="title"/>
          </p:nvPr>
        </p:nvSpPr>
        <p:spPr/>
        <p:txBody>
          <a:bodyPr/>
          <a:lstStyle/>
          <a:p>
            <a:r>
              <a:rPr lang="en-US" dirty="0"/>
              <a:t>MFS Allowed to Claim Credit</a:t>
            </a:r>
          </a:p>
        </p:txBody>
      </p:sp>
      <p:sp>
        <p:nvSpPr>
          <p:cNvPr id="6" name="Date Placeholder 5">
            <a:extLst>
              <a:ext uri="{FF2B5EF4-FFF2-40B4-BE49-F238E27FC236}">
                <a16:creationId xmlns:a16="http://schemas.microsoft.com/office/drawing/2014/main" id="{ED6748C3-E47A-4694-A3A9-418756B1AB3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398567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186B31FC-C73A-4A39-A60D-76CC848ACD81}" type="slidenum">
              <a:rPr lang="en-US" altLang="en-US" smtClean="0"/>
              <a:pPr/>
              <a:t>31</a:t>
            </a:fld>
            <a:endParaRPr lang="en-US" altLang="en-US" dirty="0"/>
          </a:p>
        </p:txBody>
      </p:sp>
      <p:sp>
        <p:nvSpPr>
          <p:cNvPr id="5" name="Content Placeholder 4"/>
          <p:cNvSpPr>
            <a:spLocks noGrp="1"/>
          </p:cNvSpPr>
          <p:nvPr>
            <p:ph sz="quarter" idx="12"/>
          </p:nvPr>
        </p:nvSpPr>
        <p:spPr/>
        <p:txBody>
          <a:bodyPr>
            <a:normAutofit/>
          </a:bodyPr>
          <a:lstStyle/>
          <a:p>
            <a:r>
              <a:rPr lang="en-US" altLang="en-US" dirty="0"/>
              <a:t>Care was for deceased taxpayer</a:t>
            </a:r>
          </a:p>
          <a:p>
            <a:pPr lvl="1"/>
            <a:r>
              <a:rPr lang="en-US" altLang="en-US" dirty="0"/>
              <a:t>Spouse has subsequently remarried</a:t>
            </a:r>
          </a:p>
          <a:p>
            <a:pPr lvl="2"/>
            <a:r>
              <a:rPr lang="en-US" altLang="en-US" dirty="0"/>
              <a:t>Filing MFJ with new spouse</a:t>
            </a:r>
          </a:p>
          <a:p>
            <a:pPr lvl="1"/>
            <a:r>
              <a:rPr lang="en-US" altLang="en-US" dirty="0"/>
              <a:t>Deceased taxpayer files MFS</a:t>
            </a:r>
          </a:p>
          <a:p>
            <a:pPr lvl="2"/>
            <a:r>
              <a:rPr lang="en-US" altLang="en-US" dirty="0"/>
              <a:t>Can claim credit for their own care</a:t>
            </a:r>
            <a:endParaRPr lang="en-US" dirty="0"/>
          </a:p>
        </p:txBody>
      </p:sp>
      <p:sp>
        <p:nvSpPr>
          <p:cNvPr id="2" name="Title 1"/>
          <p:cNvSpPr>
            <a:spLocks noGrp="1"/>
          </p:cNvSpPr>
          <p:nvPr>
            <p:ph type="title"/>
          </p:nvPr>
        </p:nvSpPr>
        <p:spPr/>
        <p:txBody>
          <a:bodyPr/>
          <a:lstStyle/>
          <a:p>
            <a:r>
              <a:rPr lang="en-US" dirty="0"/>
              <a:t>MFS Allowed to Claim Credit</a:t>
            </a:r>
          </a:p>
        </p:txBody>
      </p:sp>
      <p:sp>
        <p:nvSpPr>
          <p:cNvPr id="6" name="Date Placeholder 5">
            <a:extLst>
              <a:ext uri="{FF2B5EF4-FFF2-40B4-BE49-F238E27FC236}">
                <a16:creationId xmlns:a16="http://schemas.microsoft.com/office/drawing/2014/main" id="{5F132508-FE5D-47D7-8D12-C00434558F48}"/>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118531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485901" y="1998670"/>
            <a:ext cx="4915202" cy="2630480"/>
          </a:xfrm>
          <a:prstGeom prst="rect">
            <a:avLst/>
          </a:prstGeom>
          <a:ln>
            <a:solidFill>
              <a:schemeClr val="accent2">
                <a:lumMod val="50000"/>
              </a:schemeClr>
            </a:solidFill>
          </a:ln>
        </p:spPr>
      </p:pic>
      <p:sp>
        <p:nvSpPr>
          <p:cNvPr id="3" name="Footer Placeholder 2"/>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pPr>
              <a:defRPr/>
            </a:pPr>
            <a:fld id="{186B31FC-C73A-4A39-A60D-76CC848ACD81}" type="slidenum">
              <a:rPr lang="en-US" altLang="en-US" smtClean="0"/>
              <a:pPr>
                <a:defRPr/>
              </a:pPr>
              <a:t>32</a:t>
            </a:fld>
            <a:endParaRPr lang="en-US" altLang="en-US" dirty="0"/>
          </a:p>
        </p:txBody>
      </p:sp>
      <p:sp>
        <p:nvSpPr>
          <p:cNvPr id="2" name="Title 1"/>
          <p:cNvSpPr>
            <a:spLocks noGrp="1"/>
          </p:cNvSpPr>
          <p:nvPr>
            <p:ph type="title"/>
          </p:nvPr>
        </p:nvSpPr>
        <p:spPr/>
        <p:txBody>
          <a:bodyPr/>
          <a:lstStyle/>
          <a:p>
            <a:r>
              <a:rPr lang="en-US" dirty="0"/>
              <a:t>MFS Allowed to Claim Credit</a:t>
            </a:r>
          </a:p>
        </p:txBody>
      </p:sp>
      <p:sp>
        <p:nvSpPr>
          <p:cNvPr id="7" name="Rounded Rectangle 6"/>
          <p:cNvSpPr/>
          <p:nvPr/>
        </p:nvSpPr>
        <p:spPr>
          <a:xfrm>
            <a:off x="1469574" y="3935686"/>
            <a:ext cx="3331026" cy="6934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p:cNvSpPr/>
          <p:nvPr/>
        </p:nvSpPr>
        <p:spPr>
          <a:xfrm>
            <a:off x="5829300" y="3988563"/>
            <a:ext cx="2284345" cy="1061829"/>
          </a:xfrm>
          <a:prstGeom prst="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100" b="1" dirty="0">
                <a:solidFill>
                  <a:schemeClr val="tx1"/>
                </a:solidFill>
              </a:rPr>
              <a:t>Must answer “yes” if allowed to claim the credit</a:t>
            </a:r>
          </a:p>
        </p:txBody>
      </p:sp>
      <p:sp>
        <p:nvSpPr>
          <p:cNvPr id="5" name="Date Placeholder 4">
            <a:extLst>
              <a:ext uri="{FF2B5EF4-FFF2-40B4-BE49-F238E27FC236}">
                <a16:creationId xmlns:a16="http://schemas.microsoft.com/office/drawing/2014/main" id="{57591A21-CF90-4AD8-B4F4-49145661D33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495900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71601" y="2083322"/>
            <a:ext cx="5031707" cy="3040991"/>
          </a:xfrm>
          <a:prstGeom prst="rect">
            <a:avLst/>
          </a:prstGeom>
          <a:ln>
            <a:solidFill>
              <a:schemeClr val="tx1"/>
            </a:solidFill>
          </a:ln>
        </p:spPr>
      </p:pic>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8" name="Slide Number Placeholder 7"/>
          <p:cNvSpPr>
            <a:spLocks noGrp="1"/>
          </p:cNvSpPr>
          <p:nvPr>
            <p:ph type="sldNum" sz="quarter" idx="4"/>
          </p:nvPr>
        </p:nvSpPr>
        <p:spPr>
          <a:xfrm>
            <a:off x="457204" y="6265308"/>
            <a:ext cx="702365" cy="365125"/>
          </a:xfrm>
        </p:spPr>
        <p:txBody>
          <a:bodyPr/>
          <a:lstStyle/>
          <a:p>
            <a:pPr>
              <a:defRPr/>
            </a:pPr>
            <a:fld id="{186B31FC-C73A-4A39-A60D-76CC848ACD81}" type="slidenum">
              <a:rPr lang="en-US" altLang="en-US" smtClean="0"/>
              <a:pPr>
                <a:defRPr/>
              </a:pPr>
              <a:t>33</a:t>
            </a:fld>
            <a:endParaRPr lang="en-US" altLang="en-US" dirty="0"/>
          </a:p>
        </p:txBody>
      </p:sp>
      <p:sp>
        <p:nvSpPr>
          <p:cNvPr id="24579" name="Content Placeholder 2"/>
          <p:cNvSpPr>
            <a:spLocks noGrp="1"/>
          </p:cNvSpPr>
          <p:nvPr>
            <p:ph sz="quarter" idx="12"/>
          </p:nvPr>
        </p:nvSpPr>
        <p:spPr/>
        <p:txBody>
          <a:bodyPr rtlCol="0">
            <a:normAutofit/>
          </a:bodyPr>
          <a:lstStyle/>
          <a:p>
            <a:pPr marL="0" indent="0">
              <a:buNone/>
              <a:defRPr/>
            </a:pPr>
            <a:endParaRPr lang="en-US" altLang="en-US" dirty="0"/>
          </a:p>
          <a:p>
            <a:pPr>
              <a:defRPr/>
            </a:pPr>
            <a:endParaRPr lang="en-US" altLang="en-US" dirty="0"/>
          </a:p>
        </p:txBody>
      </p:sp>
      <p:sp>
        <p:nvSpPr>
          <p:cNvPr id="2" name="Title 1"/>
          <p:cNvSpPr>
            <a:spLocks noGrp="1"/>
          </p:cNvSpPr>
          <p:nvPr>
            <p:ph type="title"/>
          </p:nvPr>
        </p:nvSpPr>
        <p:spPr/>
        <p:txBody>
          <a:bodyPr>
            <a:normAutofit/>
          </a:bodyPr>
          <a:lstStyle/>
          <a:p>
            <a:pPr>
              <a:defRPr/>
            </a:pPr>
            <a:r>
              <a:rPr lang="en-US" dirty="0"/>
              <a:t>MFS Allowed to Claim Credit</a:t>
            </a:r>
          </a:p>
        </p:txBody>
      </p:sp>
      <p:sp>
        <p:nvSpPr>
          <p:cNvPr id="9" name="Rounded Rectangle 8"/>
          <p:cNvSpPr/>
          <p:nvPr/>
        </p:nvSpPr>
        <p:spPr>
          <a:xfrm>
            <a:off x="1354094" y="4181839"/>
            <a:ext cx="4018006" cy="9424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p:cNvSpPr/>
          <p:nvPr/>
        </p:nvSpPr>
        <p:spPr>
          <a:xfrm>
            <a:off x="5829301" y="3826979"/>
            <a:ext cx="2462531" cy="1384995"/>
          </a:xfrm>
          <a:prstGeom prst="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en-US" sz="2100" b="1" dirty="0">
                <a:solidFill>
                  <a:schemeClr val="tx1"/>
                </a:solidFill>
              </a:rPr>
              <a:t>Enter Taxpayer’s earned income manually. TaxSlayer will not calculate.</a:t>
            </a:r>
          </a:p>
        </p:txBody>
      </p:sp>
      <p:sp>
        <p:nvSpPr>
          <p:cNvPr id="4" name="Date Placeholder 3">
            <a:extLst>
              <a:ext uri="{FF2B5EF4-FFF2-40B4-BE49-F238E27FC236}">
                <a16:creationId xmlns:a16="http://schemas.microsoft.com/office/drawing/2014/main" id="{C4F8FBD8-191D-4FD6-8DC5-A6157CC6075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152447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9-09-30 at 9.03.56 PM.png"/>
          <p:cNvPicPr>
            <a:picLocks noChangeAspect="1"/>
          </p:cNvPicPr>
          <p:nvPr/>
        </p:nvPicPr>
        <p:blipFill>
          <a:blip r:embed="rId3"/>
          <a:stretch>
            <a:fillRect/>
          </a:stretch>
        </p:blipFill>
        <p:spPr>
          <a:xfrm>
            <a:off x="2743200" y="1943100"/>
            <a:ext cx="3095625" cy="3779847"/>
          </a:xfrm>
          <a:prstGeom prst="rect">
            <a:avLst/>
          </a:prstGeom>
        </p:spPr>
      </p:pic>
      <p:sp>
        <p:nvSpPr>
          <p:cNvPr id="3" name="Footer Placeholder 2"/>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pPr>
              <a:defRPr/>
            </a:pPr>
            <a:fld id="{186B31FC-C73A-4A39-A60D-76CC848ACD81}" type="slidenum">
              <a:rPr lang="en-US" altLang="en-US" smtClean="0"/>
              <a:pPr>
                <a:defRPr/>
              </a:pPr>
              <a:t>34</a:t>
            </a:fld>
            <a:endParaRPr lang="en-US" altLang="en-US" dirty="0"/>
          </a:p>
        </p:txBody>
      </p:sp>
      <p:sp>
        <p:nvSpPr>
          <p:cNvPr id="25607" name="Content Placeholder 2"/>
          <p:cNvSpPr>
            <a:spLocks noGrp="1"/>
          </p:cNvSpPr>
          <p:nvPr>
            <p:ph sz="quarter" idx="12"/>
          </p:nvPr>
        </p:nvSpPr>
        <p:spPr>
          <a:xfrm>
            <a:off x="2857500" y="2519958"/>
            <a:ext cx="3814763" cy="2528888"/>
          </a:xfrm>
        </p:spPr>
        <p:txBody>
          <a:bodyPr>
            <a:normAutofit/>
          </a:bodyPr>
          <a:lstStyle/>
          <a:p>
            <a:pPr marL="30361" indent="0">
              <a:buNone/>
            </a:pPr>
            <a:endParaRPr lang="en-US" altLang="en-US" dirty="0"/>
          </a:p>
          <a:p>
            <a:pPr marL="30361" indent="0">
              <a:buNone/>
            </a:pPr>
            <a:endParaRPr lang="en-US" altLang="en-US" sz="2850" b="1" dirty="0"/>
          </a:p>
          <a:p>
            <a:pPr marL="30361" indent="0">
              <a:buNone/>
            </a:pPr>
            <a:r>
              <a:rPr lang="en-US" altLang="en-US" sz="2850" b="1" dirty="0"/>
              <a:t>			</a:t>
            </a:r>
          </a:p>
        </p:txBody>
      </p:sp>
      <p:sp>
        <p:nvSpPr>
          <p:cNvPr id="2" name="Title 1"/>
          <p:cNvSpPr>
            <a:spLocks noGrp="1"/>
          </p:cNvSpPr>
          <p:nvPr>
            <p:ph type="title"/>
          </p:nvPr>
        </p:nvSpPr>
        <p:spPr/>
        <p:txBody>
          <a:bodyPr/>
          <a:lstStyle/>
          <a:p>
            <a:pPr>
              <a:defRPr/>
            </a:pPr>
            <a:r>
              <a:rPr lang="en-US" dirty="0"/>
              <a:t>Child and Dependent Care</a:t>
            </a:r>
          </a:p>
        </p:txBody>
      </p:sp>
      <p:sp>
        <p:nvSpPr>
          <p:cNvPr id="8" name="Rectangle 7"/>
          <p:cNvSpPr/>
          <p:nvPr/>
        </p:nvSpPr>
        <p:spPr>
          <a:xfrm>
            <a:off x="1314451" y="2914651"/>
            <a:ext cx="1912127" cy="530915"/>
          </a:xfrm>
          <a:prstGeom prst="rect">
            <a:avLst/>
          </a:prstGeom>
        </p:spPr>
        <p:txBody>
          <a:bodyPr wrap="none">
            <a:spAutoFit/>
          </a:bodyPr>
          <a:lstStyle/>
          <a:p>
            <a:pPr marL="30361" defTabSz="342892">
              <a:spcBef>
                <a:spcPts val="1350"/>
              </a:spcBef>
              <a:buClr>
                <a:srgbClr val="CF2124"/>
              </a:buClr>
              <a:buSzPct val="70000"/>
            </a:pPr>
            <a:r>
              <a:rPr lang="en-US" altLang="en-US" sz="2850" b="1" dirty="0">
                <a:solidFill>
                  <a:prstClr val="black"/>
                </a:solidFill>
              </a:rPr>
              <a:t>Questions?</a:t>
            </a:r>
          </a:p>
        </p:txBody>
      </p:sp>
      <p:sp>
        <p:nvSpPr>
          <p:cNvPr id="9" name="Rectangle 8"/>
          <p:cNvSpPr/>
          <p:nvPr/>
        </p:nvSpPr>
        <p:spPr>
          <a:xfrm>
            <a:off x="5143500" y="3943351"/>
            <a:ext cx="1987852" cy="530915"/>
          </a:xfrm>
          <a:prstGeom prst="rect">
            <a:avLst/>
          </a:prstGeom>
        </p:spPr>
        <p:txBody>
          <a:bodyPr wrap="none">
            <a:spAutoFit/>
          </a:bodyPr>
          <a:lstStyle/>
          <a:p>
            <a:r>
              <a:rPr lang="en-US" altLang="en-US" sz="2850" b="1" dirty="0">
                <a:solidFill>
                  <a:prstClr val="black"/>
                </a:solidFill>
              </a:rPr>
              <a:t>Comments?</a:t>
            </a:r>
            <a:endParaRPr lang="en-US" sz="1350" dirty="0"/>
          </a:p>
        </p:txBody>
      </p:sp>
      <p:sp>
        <p:nvSpPr>
          <p:cNvPr id="4" name="Date Placeholder 3">
            <a:extLst>
              <a:ext uri="{FF2B5EF4-FFF2-40B4-BE49-F238E27FC236}">
                <a16:creationId xmlns:a16="http://schemas.microsoft.com/office/drawing/2014/main" id="{E4341899-567B-491A-8CFA-7B9E2DE769C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00057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86B31FC-C73A-4A39-A60D-76CC848ACD81}" type="slidenum">
              <a:rPr lang="en-US" altLang="en-US" smtClean="0"/>
              <a:pPr/>
              <a:t>4</a:t>
            </a:fld>
            <a:endParaRPr lang="en-US" altLang="en-US" dirty="0"/>
          </a:p>
        </p:txBody>
      </p:sp>
      <p:sp>
        <p:nvSpPr>
          <p:cNvPr id="4" name="Content Placeholder 3"/>
          <p:cNvSpPr>
            <a:spLocks noGrp="1"/>
          </p:cNvSpPr>
          <p:nvPr>
            <p:ph sz="quarter" idx="12"/>
          </p:nvPr>
        </p:nvSpPr>
        <p:spPr/>
        <p:txBody>
          <a:bodyPr/>
          <a:lstStyle/>
          <a:p>
            <a:r>
              <a:rPr lang="en-US"/>
              <a:t>Nonrefundable credit</a:t>
            </a:r>
          </a:p>
          <a:p>
            <a:r>
              <a:rPr lang="en-US"/>
              <a:t>Review Pub 4012 to Tab G</a:t>
            </a:r>
          </a:p>
          <a:p>
            <a:pPr lvl="1"/>
            <a:r>
              <a:rPr lang="en-US"/>
              <a:t>“Who is a qualifying person?”</a:t>
            </a:r>
          </a:p>
          <a:p>
            <a:pPr lvl="1"/>
            <a:r>
              <a:rPr lang="en-US"/>
              <a:t>“What are qualified work-related expenses?”</a:t>
            </a:r>
          </a:p>
          <a:p>
            <a:pPr lvl="1"/>
            <a:endParaRPr lang="en-US" dirty="0"/>
          </a:p>
        </p:txBody>
      </p:sp>
      <p:sp>
        <p:nvSpPr>
          <p:cNvPr id="5" name="Title 4"/>
          <p:cNvSpPr>
            <a:spLocks noGrp="1"/>
          </p:cNvSpPr>
          <p:nvPr>
            <p:ph type="title"/>
          </p:nvPr>
        </p:nvSpPr>
        <p:spPr/>
        <p:txBody>
          <a:bodyPr>
            <a:normAutofit/>
          </a:bodyPr>
          <a:lstStyle/>
          <a:p>
            <a:r>
              <a:rPr lang="en-US" altLang="en-US" dirty="0"/>
              <a:t>Child and Dependent Care Credit</a:t>
            </a:r>
            <a:endParaRPr lang="en-US" dirty="0"/>
          </a:p>
        </p:txBody>
      </p:sp>
      <p:sp>
        <p:nvSpPr>
          <p:cNvPr id="14" name="Rectangle 13"/>
          <p:cNvSpPr/>
          <p:nvPr/>
        </p:nvSpPr>
        <p:spPr>
          <a:xfrm>
            <a:off x="6858000" y="1702959"/>
            <a:ext cx="1771650" cy="34624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4012 Tab G</a:t>
            </a:r>
          </a:p>
        </p:txBody>
      </p:sp>
      <p:sp>
        <p:nvSpPr>
          <p:cNvPr id="6" name="Date Placeholder 5">
            <a:extLst>
              <a:ext uri="{FF2B5EF4-FFF2-40B4-BE49-F238E27FC236}">
                <a16:creationId xmlns:a16="http://schemas.microsoft.com/office/drawing/2014/main" id="{07836618-A507-4ED2-B38B-733BC77AE10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9092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6" name="Slide Number Placeholder 5"/>
          <p:cNvSpPr>
            <a:spLocks noGrp="1"/>
          </p:cNvSpPr>
          <p:nvPr>
            <p:ph type="sldNum" sz="quarter" idx="4"/>
          </p:nvPr>
        </p:nvSpPr>
        <p:spPr>
          <a:xfrm>
            <a:off x="457204" y="6265308"/>
            <a:ext cx="702365" cy="365125"/>
          </a:xfrm>
        </p:spPr>
        <p:txBody>
          <a:bodyPr/>
          <a:lstStyle/>
          <a:p>
            <a:fld id="{186B31FC-C73A-4A39-A60D-76CC848ACD81}" type="slidenum">
              <a:rPr lang="en-US" altLang="en-US" smtClean="0"/>
              <a:pPr/>
              <a:t>5</a:t>
            </a:fld>
            <a:endParaRPr lang="en-US" altLang="en-US" dirty="0"/>
          </a:p>
        </p:txBody>
      </p:sp>
      <p:sp>
        <p:nvSpPr>
          <p:cNvPr id="3" name="Content Placeholder 2"/>
          <p:cNvSpPr>
            <a:spLocks noGrp="1"/>
          </p:cNvSpPr>
          <p:nvPr>
            <p:ph sz="quarter" idx="12"/>
          </p:nvPr>
        </p:nvSpPr>
        <p:spPr>
          <a:xfrm>
            <a:off x="959125" y="2178325"/>
            <a:ext cx="7315200" cy="3193775"/>
          </a:xfrm>
        </p:spPr>
        <p:txBody>
          <a:bodyPr>
            <a:normAutofit/>
          </a:bodyPr>
          <a:lstStyle/>
          <a:p>
            <a:r>
              <a:rPr lang="en-US" altLang="en-US" dirty="0"/>
              <a:t>Expenses paid for taxpayer and spouse to work or look for work</a:t>
            </a:r>
          </a:p>
          <a:p>
            <a:r>
              <a:rPr lang="en-US" altLang="en-US" dirty="0"/>
              <a:t>Expenses paid for care – not education</a:t>
            </a:r>
          </a:p>
          <a:p>
            <a:r>
              <a:rPr lang="en-US" altLang="en-US" dirty="0"/>
              <a:t>Both taxpayer and spouse (if MFJ) must have earned income</a:t>
            </a:r>
          </a:p>
          <a:p>
            <a:pPr lvl="1"/>
            <a:r>
              <a:rPr lang="en-US" altLang="en-US" dirty="0"/>
              <a:t>Unless incapable of self-care or full-time student</a:t>
            </a:r>
          </a:p>
          <a:p>
            <a:pPr lvl="1"/>
            <a:r>
              <a:rPr lang="en-US" altLang="en-US" dirty="0"/>
              <a:t>Special rule for deceased spouse</a:t>
            </a:r>
          </a:p>
          <a:p>
            <a:r>
              <a:rPr lang="en-US" altLang="en-US" dirty="0"/>
              <a:t>Cannot file MFS (exceptions – comprehensive)</a:t>
            </a:r>
          </a:p>
        </p:txBody>
      </p:sp>
      <p:sp>
        <p:nvSpPr>
          <p:cNvPr id="2" name="Title 1"/>
          <p:cNvSpPr>
            <a:spLocks noGrp="1"/>
          </p:cNvSpPr>
          <p:nvPr>
            <p:ph type="title"/>
          </p:nvPr>
        </p:nvSpPr>
        <p:spPr/>
        <p:txBody>
          <a:bodyPr/>
          <a:lstStyle/>
          <a:p>
            <a:r>
              <a:rPr lang="en-US"/>
              <a:t>General Rules</a:t>
            </a:r>
            <a:endParaRPr lang="en-US" dirty="0"/>
          </a:p>
        </p:txBody>
      </p:sp>
      <p:sp>
        <p:nvSpPr>
          <p:cNvPr id="5" name="Date Placeholder 4">
            <a:extLst>
              <a:ext uri="{FF2B5EF4-FFF2-40B4-BE49-F238E27FC236}">
                <a16:creationId xmlns:a16="http://schemas.microsoft.com/office/drawing/2014/main" id="{44E0BED3-E7E9-46EB-806B-149EE32DA67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892478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6" name="Slide Number Placeholder 5"/>
          <p:cNvSpPr>
            <a:spLocks noGrp="1"/>
          </p:cNvSpPr>
          <p:nvPr>
            <p:ph type="sldNum" sz="quarter" idx="4"/>
          </p:nvPr>
        </p:nvSpPr>
        <p:spPr>
          <a:xfrm>
            <a:off x="457204" y="6265308"/>
            <a:ext cx="702365" cy="365125"/>
          </a:xfrm>
        </p:spPr>
        <p:txBody>
          <a:bodyPr/>
          <a:lstStyle/>
          <a:p>
            <a:fld id="{186B31FC-C73A-4A39-A60D-76CC848ACD81}" type="slidenum">
              <a:rPr lang="en-US" altLang="en-US" smtClean="0"/>
              <a:pPr/>
              <a:t>6</a:t>
            </a:fld>
            <a:endParaRPr lang="en-US" altLang="en-US" dirty="0"/>
          </a:p>
        </p:txBody>
      </p:sp>
      <p:sp>
        <p:nvSpPr>
          <p:cNvPr id="3" name="Content Placeholder 2"/>
          <p:cNvSpPr>
            <a:spLocks noGrp="1"/>
          </p:cNvSpPr>
          <p:nvPr>
            <p:ph sz="quarter" idx="12"/>
          </p:nvPr>
        </p:nvSpPr>
        <p:spPr>
          <a:xfrm>
            <a:off x="959125" y="2178325"/>
            <a:ext cx="7315200" cy="3079475"/>
          </a:xfrm>
        </p:spPr>
        <p:txBody>
          <a:bodyPr>
            <a:normAutofit/>
          </a:bodyPr>
          <a:lstStyle/>
          <a:p>
            <a:r>
              <a:rPr lang="en-US" altLang="en-US" dirty="0"/>
              <a:t>Taxpayer’s dependent qualifying child under age 13 or</a:t>
            </a:r>
          </a:p>
          <a:p>
            <a:r>
              <a:rPr lang="en-US" altLang="en-US" dirty="0"/>
              <a:t>Qualifying person incapable of self-care</a:t>
            </a:r>
          </a:p>
          <a:p>
            <a:pPr lvl="1"/>
            <a:r>
              <a:rPr lang="en-US" altLang="en-US" dirty="0"/>
              <a:t>Spouse</a:t>
            </a:r>
          </a:p>
          <a:p>
            <a:pPr lvl="1"/>
            <a:r>
              <a:rPr lang="en-US" altLang="en-US" dirty="0"/>
              <a:t>Dependent qualifying child</a:t>
            </a:r>
          </a:p>
          <a:p>
            <a:pPr lvl="1"/>
            <a:r>
              <a:rPr lang="en-US" altLang="en-US" dirty="0"/>
              <a:t>Would have been taxpayer’s dependent</a:t>
            </a:r>
          </a:p>
          <a:p>
            <a:pPr lvl="2"/>
            <a:r>
              <a:rPr lang="en-US" altLang="en-US" dirty="0"/>
              <a:t>Exceptions – next slide</a:t>
            </a:r>
          </a:p>
          <a:p>
            <a:r>
              <a:rPr lang="en-US" altLang="en-US" dirty="0"/>
              <a:t>Qualifying person must live with taxpayer more than half the year</a:t>
            </a:r>
          </a:p>
          <a:p>
            <a:pPr lvl="1"/>
            <a:r>
              <a:rPr lang="en-US" altLang="en-US" dirty="0"/>
              <a:t>Credit goes to custodial parent if custodial parent pays expenses</a:t>
            </a:r>
          </a:p>
        </p:txBody>
      </p:sp>
      <p:sp>
        <p:nvSpPr>
          <p:cNvPr id="2" name="Title 1"/>
          <p:cNvSpPr>
            <a:spLocks noGrp="1"/>
          </p:cNvSpPr>
          <p:nvPr>
            <p:ph type="title"/>
          </p:nvPr>
        </p:nvSpPr>
        <p:spPr/>
        <p:txBody>
          <a:bodyPr/>
          <a:lstStyle/>
          <a:p>
            <a:r>
              <a:rPr lang="en-US"/>
              <a:t>Qualifying Person Rules</a:t>
            </a:r>
            <a:endParaRPr lang="en-US" dirty="0"/>
          </a:p>
        </p:txBody>
      </p:sp>
      <p:sp>
        <p:nvSpPr>
          <p:cNvPr id="5" name="Date Placeholder 4">
            <a:extLst>
              <a:ext uri="{FF2B5EF4-FFF2-40B4-BE49-F238E27FC236}">
                <a16:creationId xmlns:a16="http://schemas.microsoft.com/office/drawing/2014/main" id="{EB9A51A1-A29A-415C-A2EE-0C903F9C9D8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5176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186B31FC-C73A-4A39-A60D-76CC848ACD81}" type="slidenum">
              <a:rPr lang="en-US" altLang="en-US" smtClean="0"/>
              <a:pPr/>
              <a:t>7</a:t>
            </a:fld>
            <a:endParaRPr lang="en-US" altLang="en-US" dirty="0"/>
          </a:p>
        </p:txBody>
      </p:sp>
      <p:sp>
        <p:nvSpPr>
          <p:cNvPr id="16387" name="Content Placeholder 2"/>
          <p:cNvSpPr>
            <a:spLocks noGrp="1"/>
          </p:cNvSpPr>
          <p:nvPr>
            <p:ph sz="quarter" idx="12"/>
          </p:nvPr>
        </p:nvSpPr>
        <p:spPr/>
        <p:txBody>
          <a:bodyPr>
            <a:normAutofit/>
          </a:bodyPr>
          <a:lstStyle/>
          <a:p>
            <a:r>
              <a:rPr lang="en-US" altLang="en-US" dirty="0"/>
              <a:t>Individual would have been a dependent except</a:t>
            </a:r>
          </a:p>
          <a:p>
            <a:pPr lvl="1"/>
            <a:r>
              <a:rPr lang="en-US" altLang="en-US" dirty="0"/>
              <a:t>Individual filed MFJ </a:t>
            </a:r>
            <a:r>
              <a:rPr lang="en-US" altLang="en-US" b="1" dirty="0"/>
              <a:t>or</a:t>
            </a:r>
          </a:p>
          <a:p>
            <a:pPr lvl="1"/>
            <a:r>
              <a:rPr lang="en-US" altLang="en-US" dirty="0"/>
              <a:t>Individual’s gross income over threshold amount </a:t>
            </a:r>
            <a:r>
              <a:rPr lang="en-US" altLang="en-US" b="1" dirty="0"/>
              <a:t>or</a:t>
            </a:r>
          </a:p>
          <a:p>
            <a:pPr lvl="1"/>
            <a:r>
              <a:rPr lang="en-US" altLang="en-US" b="1" dirty="0"/>
              <a:t>Taxpayer</a:t>
            </a:r>
            <a:r>
              <a:rPr lang="en-US" altLang="en-US" dirty="0"/>
              <a:t> could be claimed as a dependent on another’s return</a:t>
            </a:r>
          </a:p>
        </p:txBody>
      </p:sp>
      <p:sp>
        <p:nvSpPr>
          <p:cNvPr id="2" name="Title 1"/>
          <p:cNvSpPr>
            <a:spLocks noGrp="1"/>
          </p:cNvSpPr>
          <p:nvPr>
            <p:ph type="title"/>
          </p:nvPr>
        </p:nvSpPr>
        <p:spPr/>
        <p:txBody>
          <a:bodyPr/>
          <a:lstStyle/>
          <a:p>
            <a:r>
              <a:rPr lang="en-US"/>
              <a:t>Dependency Exceptions</a:t>
            </a:r>
            <a:endParaRPr lang="en-US" dirty="0"/>
          </a:p>
        </p:txBody>
      </p:sp>
      <p:sp>
        <p:nvSpPr>
          <p:cNvPr id="4" name="Date Placeholder 3">
            <a:extLst>
              <a:ext uri="{FF2B5EF4-FFF2-40B4-BE49-F238E27FC236}">
                <a16:creationId xmlns:a16="http://schemas.microsoft.com/office/drawing/2014/main" id="{7208845B-7F93-4710-BF8E-7245BEE31AA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27925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186B31FC-C73A-4A39-A60D-76CC848ACD81}" type="slidenum">
              <a:rPr lang="en-US" altLang="en-US" smtClean="0"/>
              <a:pPr/>
              <a:t>8</a:t>
            </a:fld>
            <a:endParaRPr lang="en-US" altLang="en-US" dirty="0"/>
          </a:p>
        </p:txBody>
      </p:sp>
      <p:sp>
        <p:nvSpPr>
          <p:cNvPr id="20483" name="Content Placeholder 2"/>
          <p:cNvSpPr>
            <a:spLocks noGrp="1"/>
          </p:cNvSpPr>
          <p:nvPr>
            <p:ph sz="quarter" idx="12"/>
          </p:nvPr>
        </p:nvSpPr>
        <p:spPr>
          <a:xfrm>
            <a:off x="959125" y="2178325"/>
            <a:ext cx="7315200" cy="3250925"/>
          </a:xfrm>
        </p:spPr>
        <p:txBody>
          <a:bodyPr>
            <a:normAutofit/>
          </a:bodyPr>
          <a:lstStyle/>
          <a:p>
            <a:r>
              <a:rPr lang="en-US" altLang="en-US" dirty="0"/>
              <a:t>Care below kindergarten</a:t>
            </a:r>
          </a:p>
          <a:p>
            <a:r>
              <a:rPr lang="en-US" altLang="en-US" dirty="0"/>
              <a:t>After school care – if not educational</a:t>
            </a:r>
          </a:p>
          <a:p>
            <a:r>
              <a:rPr lang="en-US" altLang="en-US" dirty="0"/>
              <a:t>Day camp – no overnight camp</a:t>
            </a:r>
          </a:p>
          <a:p>
            <a:r>
              <a:rPr lang="en-US" altLang="en-US" dirty="0"/>
              <a:t>Adult day care</a:t>
            </a:r>
          </a:p>
          <a:p>
            <a:r>
              <a:rPr lang="en-US" altLang="en-US" dirty="0"/>
              <a:t>In-home care – including some household services</a:t>
            </a:r>
          </a:p>
          <a:p>
            <a:r>
              <a:rPr lang="en-US" altLang="en-US" dirty="0"/>
              <a:t>Only </a:t>
            </a:r>
            <a:r>
              <a:rPr lang="en-US" altLang="en-US" b="1" dirty="0"/>
              <a:t>one</a:t>
            </a:r>
            <a:r>
              <a:rPr lang="en-US" altLang="en-US" dirty="0"/>
              <a:t> tax benefit allowed – if expenses both dependent care and medical deduction, select most advantageous</a:t>
            </a:r>
          </a:p>
          <a:p>
            <a:endParaRPr lang="en-US" altLang="en-US" dirty="0"/>
          </a:p>
          <a:p>
            <a:endParaRPr lang="en-US" altLang="en-US" dirty="0"/>
          </a:p>
        </p:txBody>
      </p:sp>
      <p:sp>
        <p:nvSpPr>
          <p:cNvPr id="2" name="Title 1"/>
          <p:cNvSpPr>
            <a:spLocks noGrp="1"/>
          </p:cNvSpPr>
          <p:nvPr>
            <p:ph type="title"/>
          </p:nvPr>
        </p:nvSpPr>
        <p:spPr/>
        <p:txBody>
          <a:bodyPr/>
          <a:lstStyle/>
          <a:p>
            <a:r>
              <a:rPr lang="en-US" dirty="0"/>
              <a:t>Qualified Expense Rules</a:t>
            </a:r>
          </a:p>
        </p:txBody>
      </p:sp>
      <p:sp>
        <p:nvSpPr>
          <p:cNvPr id="3" name="Date Placeholder 2">
            <a:extLst>
              <a:ext uri="{FF2B5EF4-FFF2-40B4-BE49-F238E27FC236}">
                <a16:creationId xmlns:a16="http://schemas.microsoft.com/office/drawing/2014/main" id="{F8DE40F1-3AB7-40C4-890B-1FEDAD91C12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469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3075" y="2510135"/>
            <a:ext cx="3168254" cy="2428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5941813" y="3257550"/>
            <a:ext cx="1851660" cy="308610"/>
          </a:xfrm>
          <a:prstGeom prst="roundRect">
            <a:avLst/>
          </a:prstGeom>
          <a:solidFill>
            <a:schemeClr val="accent6">
              <a:lumMod val="20000"/>
              <a:lumOff val="80000"/>
              <a:alpha val="16000"/>
            </a:scheme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z="1013" dirty="0">
              <a:solidFill>
                <a:srgbClr val="FFFFFF"/>
              </a:solidFill>
            </a:endParaRPr>
          </a:p>
        </p:txBody>
      </p:sp>
      <p:sp>
        <p:nvSpPr>
          <p:cNvPr id="5" name="Footer Placeholder 4"/>
          <p:cNvSpPr>
            <a:spLocks noGrp="1"/>
          </p:cNvSpPr>
          <p:nvPr>
            <p:ph type="ftr" sz="quarter" idx="11"/>
          </p:nvPr>
        </p:nvSpPr>
        <p:spPr/>
        <p:txBody>
          <a:bodyPr/>
          <a:lstStyle/>
          <a:p>
            <a:r>
              <a:rPr lang="en-US"/>
              <a:t>NTTC Training ala NJ – TY2019</a:t>
            </a:r>
            <a:endParaRPr lang="en-US" dirty="0"/>
          </a:p>
        </p:txBody>
      </p:sp>
      <p:sp>
        <p:nvSpPr>
          <p:cNvPr id="6" name="Slide Number Placeholder 5"/>
          <p:cNvSpPr>
            <a:spLocks noGrp="1"/>
          </p:cNvSpPr>
          <p:nvPr>
            <p:ph type="sldNum" sz="quarter" idx="12"/>
          </p:nvPr>
        </p:nvSpPr>
        <p:spPr/>
        <p:txBody>
          <a:bodyPr/>
          <a:lstStyle/>
          <a:p>
            <a:fld id="{4068E72E-92A6-4C92-A402-B93077899A5C}" type="slidenum">
              <a:rPr lang="en-US" altLang="en-US" smtClean="0"/>
              <a:pPr/>
              <a:t>9</a:t>
            </a:fld>
            <a:endParaRPr lang="en-US" altLang="en-US" dirty="0"/>
          </a:p>
        </p:txBody>
      </p:sp>
      <p:sp>
        <p:nvSpPr>
          <p:cNvPr id="13" name="Text Placeholder 12"/>
          <p:cNvSpPr>
            <a:spLocks noGrp="1"/>
          </p:cNvSpPr>
          <p:nvPr>
            <p:ph type="body" sz="quarter" idx="15"/>
          </p:nvPr>
        </p:nvSpPr>
        <p:spPr>
          <a:xfrm>
            <a:off x="628650" y="2172891"/>
            <a:ext cx="3200400" cy="3017044"/>
          </a:xfrm>
        </p:spPr>
        <p:txBody>
          <a:bodyPr>
            <a:normAutofit/>
          </a:bodyPr>
          <a:lstStyle/>
          <a:p>
            <a:r>
              <a:rPr lang="en-US" dirty="0"/>
              <a:t>Find Child and Dependent Care Credit Expenses in Pub 4012 Tab G</a:t>
            </a:r>
          </a:p>
          <a:p>
            <a:r>
              <a:rPr lang="en-US" dirty="0"/>
              <a:t>Definition of incapable of self-care</a:t>
            </a:r>
          </a:p>
        </p:txBody>
      </p:sp>
      <p:sp>
        <p:nvSpPr>
          <p:cNvPr id="2" name="Title 1"/>
          <p:cNvSpPr>
            <a:spLocks noGrp="1"/>
          </p:cNvSpPr>
          <p:nvPr>
            <p:ph type="title"/>
          </p:nvPr>
        </p:nvSpPr>
        <p:spPr/>
        <p:txBody>
          <a:bodyPr/>
          <a:lstStyle/>
          <a:p>
            <a:r>
              <a:rPr lang="en-US" dirty="0"/>
              <a:t>Intake Booklet</a:t>
            </a:r>
          </a:p>
        </p:txBody>
      </p:sp>
      <p:sp>
        <p:nvSpPr>
          <p:cNvPr id="3" name="TextBox 2"/>
          <p:cNvSpPr txBox="1"/>
          <p:nvPr/>
        </p:nvSpPr>
        <p:spPr>
          <a:xfrm>
            <a:off x="4229100" y="2062421"/>
            <a:ext cx="2571750" cy="1200329"/>
          </a:xfrm>
          <a:prstGeom prst="rect">
            <a:avLst/>
          </a:prstGeom>
          <a:solidFill>
            <a:schemeClr val="accent2">
              <a:lumMod val="20000"/>
              <a:lumOff val="80000"/>
            </a:schemeClr>
          </a:solidFill>
          <a:ln w="38100">
            <a:solidFill>
              <a:schemeClr val="accent2">
                <a:lumMod val="75000"/>
              </a:schemeClr>
            </a:solidFill>
          </a:ln>
        </p:spPr>
        <p:txBody>
          <a:bodyPr wrap="square" rtlCol="0">
            <a:spAutoFit/>
          </a:bodyPr>
          <a:lstStyle/>
          <a:p>
            <a:r>
              <a:rPr lang="en-US" b="1" dirty="0"/>
              <a:t>Being disabled may be an indicator of needing care and useful if filing MFJ</a:t>
            </a:r>
          </a:p>
        </p:txBody>
      </p:sp>
      <p:pic>
        <p:nvPicPr>
          <p:cNvPr id="7" name="Picture 6"/>
          <p:cNvPicPr>
            <a:picLocks noChangeAspect="1"/>
          </p:cNvPicPr>
          <p:nvPr/>
        </p:nvPicPr>
        <p:blipFill>
          <a:blip r:embed="rId4"/>
          <a:stretch>
            <a:fillRect/>
          </a:stretch>
        </p:blipFill>
        <p:spPr>
          <a:xfrm>
            <a:off x="4091267" y="3862114"/>
            <a:ext cx="4661297" cy="652736"/>
          </a:xfrm>
          <a:prstGeom prst="rect">
            <a:avLst/>
          </a:prstGeom>
          <a:ln w="38100" cap="sq">
            <a:solidFill>
              <a:srgbClr val="FF0000"/>
            </a:solidFill>
            <a:miter lim="800000"/>
          </a:ln>
        </p:spPr>
      </p:pic>
      <p:cxnSp>
        <p:nvCxnSpPr>
          <p:cNvPr id="9" name="Straight Connector 8"/>
          <p:cNvCxnSpPr/>
          <p:nvPr/>
        </p:nvCxnSpPr>
        <p:spPr>
          <a:xfrm flipH="1">
            <a:off x="6541888" y="3566162"/>
            <a:ext cx="128588" cy="289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143750" y="1702959"/>
            <a:ext cx="1608814" cy="34624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4012 Tab G</a:t>
            </a:r>
          </a:p>
        </p:txBody>
      </p:sp>
      <p:sp>
        <p:nvSpPr>
          <p:cNvPr id="8" name="Date Placeholder 7">
            <a:extLst>
              <a:ext uri="{FF2B5EF4-FFF2-40B4-BE49-F238E27FC236}">
                <a16:creationId xmlns:a16="http://schemas.microsoft.com/office/drawing/2014/main" id="{92D72D21-40D7-4780-9438-E4151C6B800E}"/>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652352598"/>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0.pptx" id="{CC562863-BD57-406F-98B2-9724686E7091}" vid="{C13A453C-3A0E-4BA4-B766-C0BD3EBB3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NTTC</Template>
  <TotalTime>15</TotalTime>
  <Words>3242</Words>
  <Application>Microsoft Office PowerPoint</Application>
  <PresentationFormat>On-screen Show (4:3)</PresentationFormat>
  <Paragraphs>398</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Default Theme</vt:lpstr>
      <vt:lpstr>Child and Dependent Care Credit </vt:lpstr>
      <vt:lpstr>Lesson Topics</vt:lpstr>
      <vt:lpstr>Types of Credits</vt:lpstr>
      <vt:lpstr>Child and Dependent Care Credit</vt:lpstr>
      <vt:lpstr>General Rules</vt:lpstr>
      <vt:lpstr>Qualifying Person Rules</vt:lpstr>
      <vt:lpstr>Dependency Exceptions</vt:lpstr>
      <vt:lpstr>Qualified Expense Rules</vt:lpstr>
      <vt:lpstr>Intake Booklet</vt:lpstr>
      <vt:lpstr>Intake/Interview</vt:lpstr>
      <vt:lpstr>Intake Booklet</vt:lpstr>
      <vt:lpstr>Determining eligibility for the credit</vt:lpstr>
      <vt:lpstr>Caregiver Rules</vt:lpstr>
      <vt:lpstr>Qualifying Child Chart</vt:lpstr>
      <vt:lpstr>Employer-provided Benefit</vt:lpstr>
      <vt:lpstr>Calculating the Credit</vt:lpstr>
      <vt:lpstr>Calculating the Credit – Example 1</vt:lpstr>
      <vt:lpstr>Calculating the Credit – Example 1</vt:lpstr>
      <vt:lpstr>Earned Income Requirement</vt:lpstr>
      <vt:lpstr>Earned Income Requirement</vt:lpstr>
      <vt:lpstr>TaxSlayer Entry – Incapable of Self-Care</vt:lpstr>
      <vt:lpstr>TaxSlayer – Qualifying Person Not a Dependent</vt:lpstr>
      <vt:lpstr>Schedule 3 Nonrefundable Credits</vt:lpstr>
      <vt:lpstr>Quality Review</vt:lpstr>
      <vt:lpstr>Quiz 1</vt:lpstr>
      <vt:lpstr>Quiz 2</vt:lpstr>
      <vt:lpstr>Quiz 3</vt:lpstr>
      <vt:lpstr>Child and Dependent Care</vt:lpstr>
      <vt:lpstr>Child &amp; Dependent Care – Comprehensive Topics</vt:lpstr>
      <vt:lpstr>MFS Allowed to Claim Credit</vt:lpstr>
      <vt:lpstr>MFS Allowed to Claim Credit</vt:lpstr>
      <vt:lpstr>MFS Allowed to Claim Credit</vt:lpstr>
      <vt:lpstr>MFS Allowed to Claim Credit</vt:lpstr>
      <vt:lpstr>Child and Dependent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Al TP4F</dc:creator>
  <cp:lastModifiedBy>Al TP4F</cp:lastModifiedBy>
  <cp:revision>4</cp:revision>
  <dcterms:created xsi:type="dcterms:W3CDTF">2019-11-27T20:06:40Z</dcterms:created>
  <dcterms:modified xsi:type="dcterms:W3CDTF">2019-11-27T22:07:27Z</dcterms:modified>
</cp:coreProperties>
</file>